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0267275" cy="427942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404813" indent="523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811213" indent="1031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216025" indent="155575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1622425" indent="206375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BE4"/>
    <a:srgbClr val="9EBFE5"/>
    <a:srgbClr val="393DF3"/>
    <a:srgbClr val="D80057"/>
    <a:srgbClr val="EAEAEA"/>
    <a:srgbClr val="FFFFB3"/>
    <a:srgbClr val="FFFFD1"/>
    <a:srgbClr val="FFFF99"/>
    <a:srgbClr val="FEFDC6"/>
    <a:srgbClr val="FFE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9290" autoAdjust="0"/>
  </p:normalViewPr>
  <p:slideViewPr>
    <p:cSldViewPr>
      <p:cViewPr>
        <p:scale>
          <a:sx n="10" d="100"/>
          <a:sy n="10" d="100"/>
        </p:scale>
        <p:origin x="3250" y="509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4D60-63A1-4234-87B9-61B8039E990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FB56-9CF8-4309-B7E9-2E7DC203E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0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45" y="13294261"/>
            <a:ext cx="25728185" cy="91724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342" y="24249760"/>
            <a:ext cx="21186592" cy="10936924"/>
          </a:xfrm>
        </p:spPr>
        <p:txBody>
          <a:bodyPr/>
          <a:lstStyle>
            <a:lvl1pPr marL="0" indent="0" algn="ctr">
              <a:buNone/>
              <a:defRPr/>
            </a:lvl1pPr>
            <a:lvl2pPr marL="405856" indent="0" algn="ctr">
              <a:buNone/>
              <a:defRPr/>
            </a:lvl2pPr>
            <a:lvl3pPr marL="811713" indent="0" algn="ctr">
              <a:buNone/>
              <a:defRPr/>
            </a:lvl3pPr>
            <a:lvl4pPr marL="1217569" indent="0" algn="ctr">
              <a:buNone/>
              <a:defRPr/>
            </a:lvl4pPr>
            <a:lvl5pPr marL="1623426" indent="0" algn="ctr">
              <a:buNone/>
              <a:defRPr/>
            </a:lvl5pPr>
            <a:lvl6pPr marL="2029282" indent="0" algn="ctr">
              <a:buNone/>
              <a:defRPr/>
            </a:lvl6pPr>
            <a:lvl7pPr marL="2435139" indent="0" algn="ctr">
              <a:buNone/>
              <a:defRPr/>
            </a:lvl7pPr>
            <a:lvl8pPr marL="2840995" indent="0" algn="ctr">
              <a:buNone/>
              <a:defRPr/>
            </a:lvl8pPr>
            <a:lvl9pPr marL="324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BCBC-E515-46E5-BBA4-58E5DFCC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C4AB-BDBB-42B0-8AC4-CFD74310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4776" y="1713441"/>
            <a:ext cx="6809887" cy="365147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613" y="1713441"/>
            <a:ext cx="20312054" cy="365147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41F1-D985-45CA-AEAB-4EB97AA6B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6CE1-AB41-49DA-9056-71E0C6AD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8641"/>
            <a:ext cx="25726933" cy="850064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7401"/>
            <a:ext cx="25726933" cy="93612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856" indent="0">
              <a:buNone/>
              <a:defRPr sz="1600"/>
            </a:lvl2pPr>
            <a:lvl3pPr marL="811713" indent="0">
              <a:buNone/>
              <a:defRPr sz="1400"/>
            </a:lvl3pPr>
            <a:lvl4pPr marL="1217569" indent="0">
              <a:buNone/>
              <a:defRPr sz="1200"/>
            </a:lvl4pPr>
            <a:lvl5pPr marL="1623426" indent="0">
              <a:buNone/>
              <a:defRPr sz="1200"/>
            </a:lvl5pPr>
            <a:lvl6pPr marL="2029282" indent="0">
              <a:buNone/>
              <a:defRPr sz="1200"/>
            </a:lvl6pPr>
            <a:lvl7pPr marL="2435139" indent="0">
              <a:buNone/>
              <a:defRPr sz="1200"/>
            </a:lvl7pPr>
            <a:lvl8pPr marL="2840995" indent="0">
              <a:buNone/>
              <a:defRPr sz="1200"/>
            </a:lvl8pPr>
            <a:lvl9pPr marL="324685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C49E-B592-40DF-9044-720645B22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613" y="9985013"/>
            <a:ext cx="13560970" cy="282431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692" y="9985013"/>
            <a:ext cx="13560971" cy="282431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874C-E7A1-4610-BDA1-DE33607A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13442"/>
            <a:ext cx="27239547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64" y="9579483"/>
            <a:ext cx="13373302" cy="399183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56" indent="0">
              <a:buNone/>
              <a:defRPr sz="1800" b="1"/>
            </a:lvl2pPr>
            <a:lvl3pPr marL="811713" indent="0">
              <a:buNone/>
              <a:defRPr sz="1600" b="1"/>
            </a:lvl3pPr>
            <a:lvl4pPr marL="1217569" indent="0">
              <a:buNone/>
              <a:defRPr sz="1400" b="1"/>
            </a:lvl4pPr>
            <a:lvl5pPr marL="1623426" indent="0">
              <a:buNone/>
              <a:defRPr sz="1400" b="1"/>
            </a:lvl5pPr>
            <a:lvl6pPr marL="2029282" indent="0">
              <a:buNone/>
              <a:defRPr sz="1400" b="1"/>
            </a:lvl6pPr>
            <a:lvl7pPr marL="2435139" indent="0">
              <a:buNone/>
              <a:defRPr sz="1400" b="1"/>
            </a:lvl7pPr>
            <a:lvl8pPr marL="2840995" indent="0">
              <a:buNone/>
              <a:defRPr sz="1400" b="1"/>
            </a:lvl8pPr>
            <a:lvl9pPr marL="324685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864" y="13571322"/>
            <a:ext cx="13373302" cy="246568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106" y="9579483"/>
            <a:ext cx="13378305" cy="399183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56" indent="0">
              <a:buNone/>
              <a:defRPr sz="1800" b="1"/>
            </a:lvl2pPr>
            <a:lvl3pPr marL="811713" indent="0">
              <a:buNone/>
              <a:defRPr sz="1600" b="1"/>
            </a:lvl3pPr>
            <a:lvl4pPr marL="1217569" indent="0">
              <a:buNone/>
              <a:defRPr sz="1400" b="1"/>
            </a:lvl4pPr>
            <a:lvl5pPr marL="1623426" indent="0">
              <a:buNone/>
              <a:defRPr sz="1400" b="1"/>
            </a:lvl5pPr>
            <a:lvl6pPr marL="2029282" indent="0">
              <a:buNone/>
              <a:defRPr sz="1400" b="1"/>
            </a:lvl6pPr>
            <a:lvl7pPr marL="2435139" indent="0">
              <a:buNone/>
              <a:defRPr sz="1400" b="1"/>
            </a:lvl7pPr>
            <a:lvl8pPr marL="2840995" indent="0">
              <a:buNone/>
              <a:defRPr sz="1400" b="1"/>
            </a:lvl8pPr>
            <a:lvl9pPr marL="324685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106" y="13571322"/>
            <a:ext cx="13378305" cy="246568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A139-AA3C-4454-887D-EA1F019F6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383C-8F7A-4CAE-8EEF-7B0E198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F412-0C95-4572-98C9-05078B870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04155"/>
            <a:ext cx="9957724" cy="72515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164" y="1704155"/>
            <a:ext cx="16920247" cy="3652400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864" y="8955709"/>
            <a:ext cx="9957724" cy="29272448"/>
          </a:xfrm>
        </p:spPr>
        <p:txBody>
          <a:bodyPr/>
          <a:lstStyle>
            <a:lvl1pPr marL="0" indent="0">
              <a:buNone/>
              <a:defRPr sz="1200"/>
            </a:lvl1pPr>
            <a:lvl2pPr marL="405856" indent="0">
              <a:buNone/>
              <a:defRPr sz="1100"/>
            </a:lvl2pPr>
            <a:lvl3pPr marL="811713" indent="0">
              <a:buNone/>
              <a:defRPr sz="900"/>
            </a:lvl3pPr>
            <a:lvl4pPr marL="1217569" indent="0">
              <a:buNone/>
              <a:defRPr sz="800"/>
            </a:lvl4pPr>
            <a:lvl5pPr marL="1623426" indent="0">
              <a:buNone/>
              <a:defRPr sz="800"/>
            </a:lvl5pPr>
            <a:lvl6pPr marL="2029282" indent="0">
              <a:buNone/>
              <a:defRPr sz="800"/>
            </a:lvl6pPr>
            <a:lvl7pPr marL="2435139" indent="0">
              <a:buNone/>
              <a:defRPr sz="800"/>
            </a:lvl7pPr>
            <a:lvl8pPr marL="2840995" indent="0">
              <a:buNone/>
              <a:defRPr sz="800"/>
            </a:lvl8pPr>
            <a:lvl9pPr marL="324685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3D07-1771-4FEC-A08A-B62C3CDE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47" y="29956586"/>
            <a:ext cx="18160115" cy="353523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47" y="3823125"/>
            <a:ext cx="18160115" cy="25676853"/>
          </a:xfrm>
        </p:spPr>
        <p:txBody>
          <a:bodyPr/>
          <a:lstStyle>
            <a:lvl1pPr marL="0" indent="0">
              <a:buNone/>
              <a:defRPr sz="2800"/>
            </a:lvl1pPr>
            <a:lvl2pPr marL="405856" indent="0">
              <a:buNone/>
              <a:defRPr sz="2500"/>
            </a:lvl2pPr>
            <a:lvl3pPr marL="811713" indent="0">
              <a:buNone/>
              <a:defRPr sz="2100"/>
            </a:lvl3pPr>
            <a:lvl4pPr marL="1217569" indent="0">
              <a:buNone/>
              <a:defRPr sz="1800"/>
            </a:lvl4pPr>
            <a:lvl5pPr marL="1623426" indent="0">
              <a:buNone/>
              <a:defRPr sz="1800"/>
            </a:lvl5pPr>
            <a:lvl6pPr marL="2029282" indent="0">
              <a:buNone/>
              <a:defRPr sz="1800"/>
            </a:lvl6pPr>
            <a:lvl7pPr marL="2435139" indent="0">
              <a:buNone/>
              <a:defRPr sz="1800"/>
            </a:lvl7pPr>
            <a:lvl8pPr marL="2840995" indent="0">
              <a:buNone/>
              <a:defRPr sz="1800"/>
            </a:lvl8pPr>
            <a:lvl9pPr marL="3246852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47" y="33491816"/>
            <a:ext cx="18160115" cy="5022689"/>
          </a:xfrm>
        </p:spPr>
        <p:txBody>
          <a:bodyPr/>
          <a:lstStyle>
            <a:lvl1pPr marL="0" indent="0">
              <a:buNone/>
              <a:defRPr sz="1200"/>
            </a:lvl1pPr>
            <a:lvl2pPr marL="405856" indent="0">
              <a:buNone/>
              <a:defRPr sz="1100"/>
            </a:lvl2pPr>
            <a:lvl3pPr marL="811713" indent="0">
              <a:buNone/>
              <a:defRPr sz="900"/>
            </a:lvl3pPr>
            <a:lvl4pPr marL="1217569" indent="0">
              <a:buNone/>
              <a:defRPr sz="800"/>
            </a:lvl4pPr>
            <a:lvl5pPr marL="1623426" indent="0">
              <a:buNone/>
              <a:defRPr sz="800"/>
            </a:lvl5pPr>
            <a:lvl6pPr marL="2029282" indent="0">
              <a:buNone/>
              <a:defRPr sz="800"/>
            </a:lvl6pPr>
            <a:lvl7pPr marL="2435139" indent="0">
              <a:buNone/>
              <a:defRPr sz="800"/>
            </a:lvl7pPr>
            <a:lvl8pPr marL="2840995" indent="0">
              <a:buNone/>
              <a:defRPr sz="800"/>
            </a:lvl8pPr>
            <a:lvl9pPr marL="324685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2B2F-FA8C-41E0-94CC-FE60AA1B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2913"/>
            <a:ext cx="27241500" cy="71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5375"/>
            <a:ext cx="27241500" cy="282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715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0975" y="38971538"/>
            <a:ext cx="9585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algn="ctr"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0013" y="389715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algn="r"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fld id="{928E640B-DD1A-4FAF-B2CD-89A9B7BB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2pPr>
      <a:lvl3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3pPr>
      <a:lvl4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4pPr>
      <a:lvl5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5pPr>
      <a:lvl6pPr marL="405856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6pPr>
      <a:lvl7pPr marL="811713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7pPr>
      <a:lvl8pPr marL="1217569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8pPr>
      <a:lvl9pPr marL="1623426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9pPr>
    </p:titleStyle>
    <p:bodyStyle>
      <a:lvl1pPr marL="1458913" indent="-1458913" algn="l" defTabSz="3895725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65475" indent="-1216025" algn="l" defTabSz="38957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868863" indent="-973138" algn="l" defTabSz="389572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</a:defRPr>
      </a:lvl3pPr>
      <a:lvl4pPr marL="6818313" indent="-973138" algn="l" defTabSz="3895725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66175" indent="-973138" algn="l" defTabSz="3895725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172638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6pPr>
      <a:lvl7pPr marL="9578494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7pPr>
      <a:lvl8pPr marL="9984351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8pPr>
      <a:lvl9pPr marL="10390207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856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713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569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426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9282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139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995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6852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-15312"/>
            <a:ext cx="30267276" cy="5639032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71025" rIns="0" bIns="71025" anchor="ctr"/>
          <a:lstStyle/>
          <a:p>
            <a:pPr algn="ctr"/>
            <a:r>
              <a:rPr lang="ru-RU" sz="4000" b="1" dirty="0"/>
              <a:t>ЛОКАЛЬНЫЙ КОНТРОЛЬ ПРИ </a:t>
            </a:r>
            <a:r>
              <a:rPr lang="ru-RU" sz="4000" b="1"/>
              <a:t>МЕТАСТАТИЧЕСКОЙ РАБДОМИОСАРКОМЕ </a:t>
            </a:r>
            <a:endParaRPr lang="ru-RU" sz="4000" b="1" dirty="0"/>
          </a:p>
          <a:p>
            <a:pPr algn="ctr"/>
            <a:r>
              <a:rPr lang="ru-RU" sz="4000" b="1" dirty="0"/>
              <a:t>ОПЫТ НМИЦ ДГОИ ИМЕНИ ДМИТРИЯ РОГАЧЕВА</a:t>
            </a:r>
          </a:p>
          <a:p>
            <a:pPr algn="ctr"/>
            <a:r>
              <a:rPr lang="en-US" sz="4000" dirty="0"/>
              <a:t> </a:t>
            </a:r>
          </a:p>
          <a:p>
            <a:pPr algn="ctr"/>
            <a:r>
              <a:rPr lang="en-US" sz="4000" dirty="0"/>
              <a:t> </a:t>
            </a:r>
            <a:r>
              <a:rPr lang="ru-RU" sz="3600" b="1" dirty="0"/>
              <a:t>Т.В. Страдомская, </a:t>
            </a:r>
            <a:r>
              <a:rPr lang="ru-RU" sz="3600" dirty="0"/>
              <a:t>Н.С. Грачев, А.В. </a:t>
            </a:r>
            <a:r>
              <a:rPr lang="ru-RU" sz="3600" dirty="0" err="1"/>
              <a:t>Нечеснюк</a:t>
            </a:r>
            <a:r>
              <a:rPr lang="ru-RU" sz="3600" dirty="0"/>
              <a:t>, Д.Г. </a:t>
            </a:r>
            <a:r>
              <a:rPr lang="ru-RU" sz="3600" dirty="0" err="1"/>
              <a:t>Ахаладзе</a:t>
            </a:r>
            <a:r>
              <a:rPr lang="ru-RU" sz="3600" dirty="0"/>
              <a:t>, Н.А. Большаков, С.Р. </a:t>
            </a:r>
            <a:r>
              <a:rPr lang="ru-RU" sz="3600" dirty="0" err="1"/>
              <a:t>Талыпов</a:t>
            </a:r>
            <a:r>
              <a:rPr lang="ru-RU" sz="3600" dirty="0"/>
              <a:t>, </a:t>
            </a:r>
          </a:p>
          <a:p>
            <a:pPr algn="ctr"/>
            <a:r>
              <a:rPr lang="ru-RU" sz="3600" dirty="0"/>
              <a:t>Д.В. Литвинов, Т.В. Шаманская, А.И. </a:t>
            </a:r>
            <a:r>
              <a:rPr lang="ru-RU" sz="3600" dirty="0" err="1"/>
              <a:t>Карачунский</a:t>
            </a:r>
            <a:r>
              <a:rPr lang="ru-RU" sz="3600" dirty="0"/>
              <a:t>, С.Р. Варфоломеева, Д.Ю. Качанов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200" b="1" dirty="0"/>
              <a:t>ФГБУ «НАЦИОНАЛЬНЫЙ МЕДИЦИНСКИЙ ИССЛЕДОВАТЕЛЬСКИЙ ЦЕНТР ДЕТСКИЙ ГЕМАТОЛОГИИ, </a:t>
            </a:r>
          </a:p>
          <a:p>
            <a:pPr algn="ctr"/>
            <a:r>
              <a:rPr lang="ru-RU" sz="3200" b="1" dirty="0"/>
              <a:t>ОНКОЛОГИИ и ИММУНОЛОГИИ ИМЕНИ ДМИТРИЯ РОГАЧЕВА» МЗ РФ</a:t>
            </a:r>
            <a:endParaRPr lang="en-US" sz="3200" b="1" dirty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7462" y="39913719"/>
            <a:ext cx="30257750" cy="2880519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171" tIns="40586" rIns="81171" bIns="40586" anchor="ctr"/>
          <a:lstStyle/>
          <a:p>
            <a:pPr algn="ctr"/>
            <a:r>
              <a:rPr lang="ru-RU" sz="3600" b="1" dirty="0">
                <a:latin typeface="+mn-lt"/>
              </a:rPr>
              <a:t>Отделение клинической онкологии</a:t>
            </a:r>
          </a:p>
          <a:p>
            <a:pPr algn="ctr"/>
            <a:r>
              <a:rPr lang="ru-RU" sz="3600" b="1" dirty="0">
                <a:latin typeface="+mn-lt"/>
              </a:rPr>
              <a:t>ФГБУ НМИЦ ДГОИ имени Дмитрия Рогачева</a:t>
            </a:r>
          </a:p>
          <a:p>
            <a:pPr algn="ctr"/>
            <a:r>
              <a:rPr lang="ru-RU" sz="3600" b="1" dirty="0">
                <a:latin typeface="+mn-lt"/>
              </a:rPr>
              <a:t>Москва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atin typeface="+mn-lt"/>
              </a:rPr>
              <a:t>с</a:t>
            </a:r>
            <a:r>
              <a:rPr lang="en-US" sz="3600" b="1" dirty="0">
                <a:latin typeface="+mn-lt"/>
              </a:rPr>
              <a:t>linoncology@list.ru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655637" y="5852319"/>
            <a:ext cx="14250988" cy="1447800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2050" tIns="71025" rIns="142050" bIns="71025" anchor="ctr"/>
          <a:lstStyle/>
          <a:p>
            <a:pPr algn="ctr" defTabSz="3895725"/>
            <a:r>
              <a:rPr lang="ru-RU" sz="4000" b="1" dirty="0"/>
              <a:t>ВВЕДЕНИЕ</a:t>
            </a:r>
            <a:r>
              <a:rPr lang="en-US" sz="5400" b="1" dirty="0"/>
              <a:t> </a:t>
            </a: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808037" y="16063119"/>
            <a:ext cx="28879800" cy="1295400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2050" tIns="71025" rIns="142050" bIns="71025" anchor="ctr"/>
          <a:lstStyle/>
          <a:p>
            <a:pPr algn="ctr" defTabSz="3895725"/>
            <a:r>
              <a:rPr lang="ru-RU" sz="4000" b="1" dirty="0"/>
              <a:t>РЕЗУЛЬТАТЫ</a:t>
            </a:r>
            <a:r>
              <a:rPr lang="en-US" sz="4000" b="1" dirty="0"/>
              <a:t>  </a:t>
            </a: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808037" y="35875119"/>
            <a:ext cx="14020800" cy="1142999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2050" tIns="71025" rIns="142050" bIns="71025" anchor="ctr"/>
          <a:lstStyle/>
          <a:p>
            <a:pPr algn="ctr" defTabSz="3895725"/>
            <a:r>
              <a:rPr lang="ru-RU" sz="4000" b="1" dirty="0"/>
              <a:t>ВЫВОДЫ</a:t>
            </a:r>
            <a:r>
              <a:rPr lang="en-US" sz="5500" b="1" dirty="0"/>
              <a:t> </a:t>
            </a:r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15133637" y="5852319"/>
            <a:ext cx="14478000" cy="1447800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2050" tIns="71025" rIns="142050" bIns="71025" anchor="ctr"/>
          <a:lstStyle/>
          <a:p>
            <a:pPr algn="ctr" defTabSz="3895725"/>
            <a:r>
              <a:rPr lang="ru-RU" sz="4000" b="1" dirty="0"/>
              <a:t>МАТЕРИАЛЫ И МЕТОДЫ</a:t>
            </a:r>
            <a:endParaRPr lang="ru-RU" sz="4000" dirty="0"/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731837" y="7681119"/>
            <a:ext cx="14173200" cy="32827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2050" tIns="71025" rIns="142050" bIns="71025">
            <a:spAutoFit/>
          </a:bodyPr>
          <a:lstStyle>
            <a:lvl1pPr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3400" dirty="0">
                <a:latin typeface="+mn-lt"/>
                <a:cs typeface="Cambria"/>
              </a:rPr>
              <a:t>Мультимодальная терапия рабдомиосаркомы (РМС) с отдаленными метастазами включает в себя системную </a:t>
            </a:r>
            <a:r>
              <a:rPr lang="ru-RU" sz="3400" dirty="0" err="1">
                <a:latin typeface="+mn-lt"/>
                <a:cs typeface="Cambria"/>
              </a:rPr>
              <a:t>полихимиотерапию</a:t>
            </a:r>
            <a:r>
              <a:rPr lang="ru-RU" sz="3400" dirty="0">
                <a:latin typeface="+mn-lt"/>
                <a:cs typeface="Cambria"/>
              </a:rPr>
              <a:t> (ПХТ) и локальный контроль (ЛК): операцию и/или лучевую терапию (ЛТ). Международные исследования показали, что проведение ЛК на первичную опухоль и/или метастазы значительно улучшает прогноз заболевания.</a:t>
            </a:r>
          </a:p>
        </p:txBody>
      </p:sp>
      <p:sp>
        <p:nvSpPr>
          <p:cNvPr id="2060" name="Text Box 21"/>
          <p:cNvSpPr txBox="1">
            <a:spLocks noChangeArrowheads="1"/>
          </p:cNvSpPr>
          <p:nvPr/>
        </p:nvSpPr>
        <p:spPr bwMode="auto">
          <a:xfrm>
            <a:off x="15133637" y="7681119"/>
            <a:ext cx="14478000" cy="74685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2050" tIns="71025" rIns="142050" bIns="71025">
            <a:spAutoFit/>
          </a:bodyPr>
          <a:lstStyle>
            <a:lvl1pPr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3400" dirty="0"/>
              <a:t>За период 02.2012 по 12.2019 (94 мес.) в НМИЦ ДГОИ пролечен 181 пациент с РМС. Программную терапию согласно протоколу лечения CWS </a:t>
            </a:r>
            <a:r>
              <a:rPr lang="ru-RU" sz="3400" dirty="0" err="1"/>
              <a:t>guidance</a:t>
            </a:r>
            <a:r>
              <a:rPr lang="ru-RU" sz="3400" dirty="0"/>
              <a:t> получили 159 пациентов в возрасте от 0 до 17 лет, из них у 47 (30%) пациентов отмечены отдаленные метастазы. У всех пациентов тактика ЛК определялась на междисциплинарных совещаниях в НМИЦ ДГОИ. </a:t>
            </a:r>
          </a:p>
          <a:p>
            <a:pPr algn="just"/>
            <a:r>
              <a:rPr lang="ru-RU" sz="3400" dirty="0"/>
              <a:t>При анализе результатов лечения выделялся полный и частичный ЛК:</a:t>
            </a:r>
          </a:p>
          <a:p>
            <a:pPr algn="just"/>
            <a:r>
              <a:rPr lang="ru-RU" sz="3400" b="1" i="1" u="sng" dirty="0"/>
              <a:t>Полный </a:t>
            </a:r>
            <a:r>
              <a:rPr lang="ru-RU" sz="3400" dirty="0"/>
              <a:t>ЛК определялся, как ЛК на первичную опухоль и все </a:t>
            </a:r>
            <a:r>
              <a:rPr lang="ru-RU" sz="3400" dirty="0" err="1"/>
              <a:t>резидуальные</a:t>
            </a:r>
            <a:r>
              <a:rPr lang="ru-RU" sz="3400" dirty="0"/>
              <a:t> метастазы, включая пораженные регионарные лимфатические узлы (ЛУ), после проведения </a:t>
            </a:r>
            <a:r>
              <a:rPr lang="ru-RU" sz="3400" dirty="0" err="1"/>
              <a:t>неоадъювантной</a:t>
            </a:r>
            <a:r>
              <a:rPr lang="ru-RU" sz="3400" dirty="0"/>
              <a:t> ПХТ. </a:t>
            </a:r>
          </a:p>
          <a:p>
            <a:pPr algn="just"/>
            <a:r>
              <a:rPr lang="ru-RU" sz="3400" b="1" i="1" u="sng" dirty="0"/>
              <a:t>Частичный</a:t>
            </a:r>
            <a:r>
              <a:rPr lang="ru-RU" sz="3400" b="1" i="1" dirty="0"/>
              <a:t> </a:t>
            </a:r>
            <a:r>
              <a:rPr lang="ru-RU" sz="3400" dirty="0"/>
              <a:t>– ЛК на первичную опухоль и/или один и более </a:t>
            </a:r>
            <a:r>
              <a:rPr lang="ru-RU" sz="3400" dirty="0" err="1"/>
              <a:t>резидуальный</a:t>
            </a:r>
            <a:r>
              <a:rPr lang="ru-RU" sz="3400" dirty="0"/>
              <a:t> метастаз, включая пораженные регионарные ЛУ, при сохранении других метастазов, не подвергнутых ЛК. </a:t>
            </a:r>
          </a:p>
        </p:txBody>
      </p:sp>
      <p:sp>
        <p:nvSpPr>
          <p:cNvPr id="2061" name="Text Box 22"/>
          <p:cNvSpPr txBox="1">
            <a:spLocks noChangeArrowheads="1"/>
          </p:cNvSpPr>
          <p:nvPr/>
        </p:nvSpPr>
        <p:spPr bwMode="auto">
          <a:xfrm>
            <a:off x="808037" y="17739519"/>
            <a:ext cx="14020800" cy="179329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2050" tIns="71025" rIns="142050" bIns="71025">
            <a:spAutoFit/>
          </a:bodyPr>
          <a:lstStyle>
            <a:lvl1pPr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3400" dirty="0"/>
              <a:t>ЛК проведен 46 пациентам (схема 1). Один пациент не получил ЛК, нивелировав первичную опухоль и все метастазы в процессе терапии. ЛК на первичную опухоль проведен 46 пациентам в объеме: только операция (n=11; 24%), только ЛТ (n=12; 26%), операция и ЛТ (n=23; 50%). </a:t>
            </a:r>
          </a:p>
          <a:p>
            <a:pPr algn="just"/>
            <a:r>
              <a:rPr lang="ru-RU" sz="3400" dirty="0"/>
              <a:t>Отсроченная операция на первичной опухоли проведена 24/46 (52%) пациентам в объеме: R0 (n=8; 33%), R1 (n=15; 63%), R2 (n=1; 4%). Калечащая операция проведена 3/24 (12,5%): экстирпация матки, ампутация верхней конечности, частичная резекция трахеи. </a:t>
            </a:r>
          </a:p>
          <a:p>
            <a:pPr algn="just"/>
            <a:r>
              <a:rPr lang="ru-RU" sz="3400" dirty="0"/>
              <a:t>ЛТ проведена 35/46 (76%): только ЛТ (n=12; 34%), после операции (n=19; 54%), до операции (n=4; 12%). </a:t>
            </a:r>
          </a:p>
          <a:p>
            <a:pPr algn="just"/>
            <a:r>
              <a:rPr lang="ru-RU" sz="3400" dirty="0"/>
              <a:t>Поражение регионарных ЛУ отмечено у 27/47 пациентов (58%). Локальный контроль на регионарные ЛУ проведен 20/27 (74%): только ЛТ (n=11; 55%), удаление (n=5; 25%), удаление и ЛТ (n=3; 15%). Одному пациенту (5%) проведено удаление с HIPEC/ГИХ. Суммируя, регионарная </a:t>
            </a:r>
            <a:r>
              <a:rPr lang="ru-RU" sz="3400" dirty="0" err="1"/>
              <a:t>лимфодиссекция</a:t>
            </a:r>
            <a:r>
              <a:rPr lang="ru-RU" sz="3400" dirty="0"/>
              <a:t> проведена 8/27 (30%). </a:t>
            </a:r>
          </a:p>
          <a:p>
            <a:pPr algn="just"/>
            <a:r>
              <a:rPr lang="ru-RU" sz="3400" dirty="0"/>
              <a:t>ЛК на метастазы проведен 11/46 (24%): только ЛТ (n=6; 54,5%), только операция (n=2; 18%), операция и ЛТ (n=2; 18%). Одному пациенту (9,5%) проведено удаление с HIPEC/ГИХ. Распределение по локализации метастазов и ЛК: кости (n=2, ЛТ), легкие (n=2, удаление), </a:t>
            </a:r>
            <a:r>
              <a:rPr lang="ru-RU" sz="3400" dirty="0" err="1"/>
              <a:t>канцероматоз</a:t>
            </a:r>
            <a:r>
              <a:rPr lang="ru-RU" sz="3400" dirty="0"/>
              <a:t> по брюшине и опухолевые клетки в асцитической жидкости (n=2, ЛТ), отдаленные ЛУ (n=2, ЛТ; n=2, </a:t>
            </a:r>
            <a:r>
              <a:rPr lang="ru-RU" sz="3400" dirty="0" err="1"/>
              <a:t>ЛТ+удаление</a:t>
            </a:r>
            <a:r>
              <a:rPr lang="ru-RU" sz="3400" dirty="0"/>
              <a:t>). </a:t>
            </a:r>
          </a:p>
          <a:p>
            <a:pPr algn="just"/>
            <a:r>
              <a:rPr lang="ru-RU" sz="3400" dirty="0"/>
              <a:t>Ни один пациент с метастазами в легких не получал тотальное облучение легких. Два пациента получили тотальное облучение брюшной полости. </a:t>
            </a:r>
          </a:p>
          <a:p>
            <a:pPr algn="just"/>
            <a:r>
              <a:rPr lang="ru-RU" sz="3400" dirty="0"/>
              <a:t>Распределение по объему ЛК: полный (n=16/46; 35%), частичный (n=30/46; 65%). </a:t>
            </a:r>
          </a:p>
          <a:p>
            <a:pPr algn="just"/>
            <a:r>
              <a:rPr lang="ru-RU" sz="3400" dirty="0"/>
              <a:t>3-летняя общая (ОВ) и бессобытийная (БСВ) выживаемость всей когорты пациентов с метастатической РМС (n=47) составили 55,3±7,2% и 51±7,2%, соответственно. 3-летняя ОВ и БСВ в зависимости от объема ЛК: полный 87,5±8,3% и 81,2±9,7%, частичный 40±8,9% и 36,7±8,8% (р=0,003 (БСВ), р=0,01 (ОВ) (рис.1).</a:t>
            </a:r>
          </a:p>
        </p:txBody>
      </p:sp>
      <p:sp>
        <p:nvSpPr>
          <p:cNvPr id="2062" name="Text Box 24"/>
          <p:cNvSpPr txBox="1">
            <a:spLocks noChangeArrowheads="1"/>
          </p:cNvSpPr>
          <p:nvPr/>
        </p:nvSpPr>
        <p:spPr bwMode="auto">
          <a:xfrm>
            <a:off x="808037" y="37246719"/>
            <a:ext cx="14097000" cy="22363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2050" tIns="71025" rIns="142050" bIns="71025">
            <a:spAutoFit/>
          </a:bodyPr>
          <a:lstStyle>
            <a:lvl1pPr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3400" dirty="0"/>
              <a:t>Локальный контроль на первичную опухоль и метастазы является неотъемлемым компонентом </a:t>
            </a:r>
            <a:r>
              <a:rPr lang="ru-RU" sz="3400" dirty="0" err="1"/>
              <a:t>мультимодальной</a:t>
            </a:r>
            <a:r>
              <a:rPr lang="ru-RU" sz="3400" dirty="0"/>
              <a:t> терапии и играет важную роль в улучшении результатов лечения пациентов с метастатической РМС. </a:t>
            </a:r>
          </a:p>
        </p:txBody>
      </p:sp>
      <p:cxnSp>
        <p:nvCxnSpPr>
          <p:cNvPr id="1029" name="Прямая со стрелкой 1028"/>
          <p:cNvCxnSpPr/>
          <p:nvPr/>
        </p:nvCxnSpPr>
        <p:spPr bwMode="auto">
          <a:xfrm>
            <a:off x="26830337" y="3221254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Изображение 2" descr="нми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" y="39913719"/>
            <a:ext cx="4877343" cy="28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590837" y="32369919"/>
            <a:ext cx="150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Схема 1</a:t>
            </a:r>
            <a:r>
              <a:rPr lang="en-US" sz="2800" dirty="0"/>
              <a:t>. </a:t>
            </a:r>
            <a:r>
              <a:rPr lang="ru-RU" sz="2800" dirty="0"/>
              <a:t>Схема дизайна исследования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31837" y="13243719"/>
            <a:ext cx="14173200" cy="22363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2050" tIns="71025" rIns="142050" bIns="71025">
            <a:spAutoFit/>
          </a:bodyPr>
          <a:lstStyle>
            <a:lvl1pPr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3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3400" dirty="0">
                <a:latin typeface="+mn-lt"/>
                <a:cs typeface="Cambria"/>
              </a:rPr>
              <a:t>Анализ влияния объема ЛК на первичную опухоль и метастазы на прогноз заболевания у пациентов с метастатической РМС, получавших программную терапию в ФГБУ НМИЦ ДГОИ им. Дмитрия Рогачева (далее НМИЦ ДГОИ).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31837" y="11491119"/>
            <a:ext cx="14174788" cy="1447800"/>
          </a:xfrm>
          <a:prstGeom prst="rect">
            <a:avLst/>
          </a:prstGeom>
          <a:solidFill>
            <a:srgbClr val="97BBE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2050" tIns="71025" rIns="142050" bIns="71025" anchor="ctr"/>
          <a:lstStyle/>
          <a:p>
            <a:pPr algn="ctr" defTabSz="3895725"/>
            <a:r>
              <a:rPr lang="ru-RU" sz="4000" b="1" dirty="0"/>
              <a:t>ЦЕЛЬ</a:t>
            </a:r>
            <a:r>
              <a:rPr lang="en-US" sz="5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133637" y="38694519"/>
            <a:ext cx="147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Рис. 1</a:t>
            </a:r>
            <a:r>
              <a:rPr lang="en-US" sz="2800" dirty="0"/>
              <a:t>.</a:t>
            </a:r>
            <a:r>
              <a:rPr lang="ru-RU" sz="2800" dirty="0"/>
              <a:t> Графики БСВ и ОВ с полным и частичным локальным контролем у пациентов с метастатической РМС.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315" y="17587118"/>
            <a:ext cx="14406521" cy="14782801"/>
          </a:xfrm>
          <a:prstGeom prst="rect">
            <a:avLst/>
          </a:prstGeom>
        </p:spPr>
      </p:pic>
      <p:pic>
        <p:nvPicPr>
          <p:cNvPr id="32" name="Picture 2" descr="Локальный контроль - БСВ - ЧЛК ПЛ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637" y="33055719"/>
            <a:ext cx="7319963" cy="54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Локальный контрль - ОВ - ЧЛК-ПЛ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7" y="33055719"/>
            <a:ext cx="718621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89719"/>
            <a:ext cx="2523743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437" y="289719"/>
            <a:ext cx="2648320" cy="3362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664</Words>
  <Application>Microsoft Office PowerPoint</Application>
  <PresentationFormat>Произвольный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Cambria</vt:lpstr>
      <vt:lpstr>Default Design</vt:lpstr>
      <vt:lpstr>Презентация PowerPoint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TS</cp:lastModifiedBy>
  <cp:revision>120</cp:revision>
  <cp:lastPrinted>2019-04-24T08:39:13Z</cp:lastPrinted>
  <dcterms:created xsi:type="dcterms:W3CDTF">2004-07-27T20:30:49Z</dcterms:created>
  <dcterms:modified xsi:type="dcterms:W3CDTF">2024-11-14T13:05:57Z</dcterms:modified>
  <cp:category>research posters template</cp:category>
</cp:coreProperties>
</file>