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816" r:id="rId1"/>
  </p:sldMasterIdLst>
  <p:sldIdLst>
    <p:sldId id="256" r:id="rId2"/>
  </p:sldIdLst>
  <p:sldSz cx="30276800" cy="42802175"/>
  <p:notesSz cx="6858000" cy="9144000"/>
  <p:defaultTextStyle>
    <a:defPPr>
      <a:defRPr lang="ru-RU"/>
    </a:defPPr>
    <a:lvl1pPr marL="0" algn="l" defTabSz="21447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72363" algn="l" defTabSz="21447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44725" algn="l" defTabSz="21447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217088" algn="l" defTabSz="21447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289450" algn="l" defTabSz="21447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361813" algn="l" defTabSz="21447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434176" algn="l" defTabSz="21447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506538" algn="l" defTabSz="21447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578901" algn="l" defTabSz="21447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 autoAdjust="0"/>
    <p:restoredTop sz="94713" autoAdjust="0"/>
  </p:normalViewPr>
  <p:slideViewPr>
    <p:cSldViewPr>
      <p:cViewPr>
        <p:scale>
          <a:sx n="27" d="100"/>
          <a:sy n="27" d="100"/>
        </p:scale>
        <p:origin x="-78" y="2730"/>
      </p:cViewPr>
      <p:guideLst>
        <p:guide orient="horz" pos="13484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LblPos val="inEnd"/>
            <c:showVal val="1"/>
          </c:dLbls>
          <c:cat>
            <c:strRef>
              <c:f>Лист1!$A$2:$A$6</c:f>
              <c:strCache>
                <c:ptCount val="5"/>
                <c:pt idx="0">
                  <c:v>Отягощенный семейный анамнез</c:v>
                </c:pt>
                <c:pt idx="1">
                  <c:v>Полипы 12-перстной кишки</c:v>
                </c:pt>
                <c:pt idx="2">
                  <c:v>Полипы желудка</c:v>
                </c:pt>
                <c:pt idx="3">
                  <c:v>Множественные полипы желудка</c:v>
                </c:pt>
                <c:pt idx="4">
                  <c:v>Пигментация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0.29000000000000004</c:v>
                </c:pt>
                <c:pt idx="1">
                  <c:v>1.0000000000000002E-2</c:v>
                </c:pt>
                <c:pt idx="2">
                  <c:v>1</c:v>
                </c:pt>
                <c:pt idx="3">
                  <c:v>0.29000000000000004</c:v>
                </c:pt>
                <c:pt idx="4">
                  <c:v>0.71000000000000008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34-476B-A69F-8DBFD0060D80}"/>
            </c:ext>
          </c:extLst>
        </c:ser>
        <c:gapWidth val="75"/>
        <c:overlap val="40"/>
        <c:axId val="151481344"/>
        <c:axId val="151536384"/>
      </c:barChart>
      <c:catAx>
        <c:axId val="151481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536384"/>
        <c:crosses val="autoZero"/>
        <c:auto val="1"/>
        <c:lblAlgn val="ctr"/>
        <c:lblOffset val="100"/>
      </c:catAx>
      <c:valAx>
        <c:axId val="151536384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48134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90500" h="38100"/>
        </a:sp3d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760" y="13296445"/>
            <a:ext cx="25735280" cy="9174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520" y="24254566"/>
            <a:ext cx="21193760" cy="109383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5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0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2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1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9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81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B1A-1071-4A41-A1A9-3CD4BE2E309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40-A244-43F1-B10B-982A452B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B1A-1071-4A41-A1A9-3CD4BE2E309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40-A244-43F1-B10B-982A452B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80091" y="10700544"/>
            <a:ext cx="22555163" cy="22793149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4595" y="10700544"/>
            <a:ext cx="67160882" cy="2279314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B1A-1071-4A41-A1A9-3CD4BE2E309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40-A244-43F1-B10B-982A452B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B1A-1071-4A41-A1A9-3CD4BE2E309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40-A244-43F1-B10B-982A452B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659" y="27504363"/>
            <a:ext cx="25735280" cy="8500988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659" y="18141416"/>
            <a:ext cx="25735280" cy="9362973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520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042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5562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083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2603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112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59645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8165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B1A-1071-4A41-A1A9-3CD4BE2E309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40-A244-43F1-B10B-982A452B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14610" y="62330686"/>
            <a:ext cx="44858023" cy="17630136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77246" y="62330686"/>
            <a:ext cx="44858023" cy="17630136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B1A-1071-4A41-A1A9-3CD4BE2E309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40-A244-43F1-B10B-982A452B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840" y="1714072"/>
            <a:ext cx="27249120" cy="713369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840" y="9580953"/>
            <a:ext cx="13377511" cy="399288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5201" indent="0">
              <a:buNone/>
              <a:defRPr sz="9100" b="1"/>
            </a:lvl2pPr>
            <a:lvl3pPr marL="4170420" indent="0">
              <a:buNone/>
              <a:defRPr sz="8200" b="1"/>
            </a:lvl3pPr>
            <a:lvl4pPr marL="6255621" indent="0">
              <a:buNone/>
              <a:defRPr sz="7300" b="1"/>
            </a:lvl4pPr>
            <a:lvl5pPr marL="8340831" indent="0">
              <a:buNone/>
              <a:defRPr sz="7300" b="1"/>
            </a:lvl5pPr>
            <a:lvl6pPr marL="10426036" indent="0">
              <a:buNone/>
              <a:defRPr sz="7300" b="1"/>
            </a:lvl6pPr>
            <a:lvl7pPr marL="12511246" indent="0">
              <a:buNone/>
              <a:defRPr sz="7300" b="1"/>
            </a:lvl7pPr>
            <a:lvl8pPr marL="14596452" indent="0">
              <a:buNone/>
              <a:defRPr sz="7300" b="1"/>
            </a:lvl8pPr>
            <a:lvl9pPr marL="16681657" indent="0">
              <a:buNone/>
              <a:defRPr sz="7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3840" y="13573838"/>
            <a:ext cx="13377511" cy="24660793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0202" y="9580953"/>
            <a:ext cx="13382766" cy="399288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5201" indent="0">
              <a:buNone/>
              <a:defRPr sz="9100" b="1"/>
            </a:lvl2pPr>
            <a:lvl3pPr marL="4170420" indent="0">
              <a:buNone/>
              <a:defRPr sz="8200" b="1"/>
            </a:lvl3pPr>
            <a:lvl4pPr marL="6255621" indent="0">
              <a:buNone/>
              <a:defRPr sz="7300" b="1"/>
            </a:lvl4pPr>
            <a:lvl5pPr marL="8340831" indent="0">
              <a:buNone/>
              <a:defRPr sz="7300" b="1"/>
            </a:lvl5pPr>
            <a:lvl6pPr marL="10426036" indent="0">
              <a:buNone/>
              <a:defRPr sz="7300" b="1"/>
            </a:lvl6pPr>
            <a:lvl7pPr marL="12511246" indent="0">
              <a:buNone/>
              <a:defRPr sz="7300" b="1"/>
            </a:lvl7pPr>
            <a:lvl8pPr marL="14596452" indent="0">
              <a:buNone/>
              <a:defRPr sz="7300" b="1"/>
            </a:lvl8pPr>
            <a:lvl9pPr marL="16681657" indent="0">
              <a:buNone/>
              <a:defRPr sz="7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80202" y="13573838"/>
            <a:ext cx="13382766" cy="24660793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B1A-1071-4A41-A1A9-3CD4BE2E309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40-A244-43F1-B10B-982A452B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B1A-1071-4A41-A1A9-3CD4BE2E309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40-A244-43F1-B10B-982A452B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B1A-1071-4A41-A1A9-3CD4BE2E309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40-A244-43F1-B10B-982A452B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855" y="1704161"/>
            <a:ext cx="9960859" cy="7252591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7388" y="1704189"/>
            <a:ext cx="16925572" cy="36530471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3855" y="8956754"/>
            <a:ext cx="9960859" cy="29277880"/>
          </a:xfrm>
        </p:spPr>
        <p:txBody>
          <a:bodyPr/>
          <a:lstStyle>
            <a:lvl1pPr marL="0" indent="0">
              <a:buNone/>
              <a:defRPr sz="6400"/>
            </a:lvl1pPr>
            <a:lvl2pPr marL="2085201" indent="0">
              <a:buNone/>
              <a:defRPr sz="5500"/>
            </a:lvl2pPr>
            <a:lvl3pPr marL="4170420" indent="0">
              <a:buNone/>
              <a:defRPr sz="4600"/>
            </a:lvl3pPr>
            <a:lvl4pPr marL="6255621" indent="0">
              <a:buNone/>
              <a:defRPr sz="4100"/>
            </a:lvl4pPr>
            <a:lvl5pPr marL="8340831" indent="0">
              <a:buNone/>
              <a:defRPr sz="4100"/>
            </a:lvl5pPr>
            <a:lvl6pPr marL="10426036" indent="0">
              <a:buNone/>
              <a:defRPr sz="4100"/>
            </a:lvl6pPr>
            <a:lvl7pPr marL="12511246" indent="0">
              <a:buNone/>
              <a:defRPr sz="4100"/>
            </a:lvl7pPr>
            <a:lvl8pPr marL="14596452" indent="0">
              <a:buNone/>
              <a:defRPr sz="4100"/>
            </a:lvl8pPr>
            <a:lvl9pPr marL="16681657" indent="0">
              <a:buNone/>
              <a:defRPr sz="4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B1A-1071-4A41-A1A9-3CD4BE2E309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40-A244-43F1-B10B-982A452B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4465" y="29961523"/>
            <a:ext cx="18166080" cy="353712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4465" y="3824454"/>
            <a:ext cx="18166080" cy="25681305"/>
          </a:xfrm>
        </p:spPr>
        <p:txBody>
          <a:bodyPr/>
          <a:lstStyle>
            <a:lvl1pPr marL="0" indent="0">
              <a:buNone/>
              <a:defRPr sz="14600"/>
            </a:lvl1pPr>
            <a:lvl2pPr marL="2085201" indent="0">
              <a:buNone/>
              <a:defRPr sz="12800"/>
            </a:lvl2pPr>
            <a:lvl3pPr marL="4170420" indent="0">
              <a:buNone/>
              <a:defRPr sz="11000"/>
            </a:lvl3pPr>
            <a:lvl4pPr marL="6255621" indent="0">
              <a:buNone/>
              <a:defRPr sz="9100"/>
            </a:lvl4pPr>
            <a:lvl5pPr marL="8340831" indent="0">
              <a:buNone/>
              <a:defRPr sz="9100"/>
            </a:lvl5pPr>
            <a:lvl6pPr marL="10426036" indent="0">
              <a:buNone/>
              <a:defRPr sz="9100"/>
            </a:lvl6pPr>
            <a:lvl7pPr marL="12511246" indent="0">
              <a:buNone/>
              <a:defRPr sz="9100"/>
            </a:lvl7pPr>
            <a:lvl8pPr marL="14596452" indent="0">
              <a:buNone/>
              <a:defRPr sz="9100"/>
            </a:lvl8pPr>
            <a:lvl9pPr marL="16681657" indent="0">
              <a:buNone/>
              <a:defRPr sz="9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4465" y="33498650"/>
            <a:ext cx="18166080" cy="5023308"/>
          </a:xfrm>
        </p:spPr>
        <p:txBody>
          <a:bodyPr/>
          <a:lstStyle>
            <a:lvl1pPr marL="0" indent="0">
              <a:buNone/>
              <a:defRPr sz="6400"/>
            </a:lvl1pPr>
            <a:lvl2pPr marL="2085201" indent="0">
              <a:buNone/>
              <a:defRPr sz="5500"/>
            </a:lvl2pPr>
            <a:lvl3pPr marL="4170420" indent="0">
              <a:buNone/>
              <a:defRPr sz="4600"/>
            </a:lvl3pPr>
            <a:lvl4pPr marL="6255621" indent="0">
              <a:buNone/>
              <a:defRPr sz="4100"/>
            </a:lvl4pPr>
            <a:lvl5pPr marL="8340831" indent="0">
              <a:buNone/>
              <a:defRPr sz="4100"/>
            </a:lvl5pPr>
            <a:lvl6pPr marL="10426036" indent="0">
              <a:buNone/>
              <a:defRPr sz="4100"/>
            </a:lvl6pPr>
            <a:lvl7pPr marL="12511246" indent="0">
              <a:buNone/>
              <a:defRPr sz="4100"/>
            </a:lvl7pPr>
            <a:lvl8pPr marL="14596452" indent="0">
              <a:buNone/>
              <a:defRPr sz="4100"/>
            </a:lvl8pPr>
            <a:lvl9pPr marL="16681657" indent="0">
              <a:buNone/>
              <a:defRPr sz="4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B1A-1071-4A41-A1A9-3CD4BE2E309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E040-A244-43F1-B10B-982A452B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840" y="1714072"/>
            <a:ext cx="27249120" cy="7133696"/>
          </a:xfrm>
          <a:prstGeom prst="rect">
            <a:avLst/>
          </a:prstGeom>
        </p:spPr>
        <p:txBody>
          <a:bodyPr vert="horz" lIns="417040" tIns="208520" rIns="417040" bIns="2085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840" y="9987202"/>
            <a:ext cx="27249120" cy="28247457"/>
          </a:xfrm>
          <a:prstGeom prst="rect">
            <a:avLst/>
          </a:prstGeom>
        </p:spPr>
        <p:txBody>
          <a:bodyPr vert="horz" lIns="417040" tIns="208520" rIns="417040" bIns="2085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840" y="39671278"/>
            <a:ext cx="7064587" cy="2278820"/>
          </a:xfrm>
          <a:prstGeom prst="rect">
            <a:avLst/>
          </a:prstGeom>
        </p:spPr>
        <p:txBody>
          <a:bodyPr vert="horz" lIns="417040" tIns="208520" rIns="417040" bIns="208520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8B1A-1071-4A41-A1A9-3CD4BE2E309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4574" y="39671278"/>
            <a:ext cx="9587653" cy="2278820"/>
          </a:xfrm>
          <a:prstGeom prst="rect">
            <a:avLst/>
          </a:prstGeom>
        </p:spPr>
        <p:txBody>
          <a:bodyPr vert="horz" lIns="417040" tIns="208520" rIns="417040" bIns="208520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698373" y="39671278"/>
            <a:ext cx="7064587" cy="2278820"/>
          </a:xfrm>
          <a:prstGeom prst="rect">
            <a:avLst/>
          </a:prstGeom>
        </p:spPr>
        <p:txBody>
          <a:bodyPr vert="horz" lIns="417040" tIns="208520" rIns="417040" bIns="208520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E040-A244-43F1-B10B-982A452B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7042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3910" indent="-1563910" algn="l" defTabSz="4170420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8465" indent="-1303255" algn="l" defTabSz="4170420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3020" indent="-1042600" algn="l" defTabSz="417042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298221" indent="-1042600" algn="l" defTabSz="4170420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83431" indent="-1042600" algn="l" defTabSz="4170420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68637" indent="-1042600" algn="l" defTabSz="417042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3847" indent="-1042600" algn="l" defTabSz="417042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39057" indent="-1042600" algn="l" defTabSz="417042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24262" indent="-1042600" algn="l" defTabSz="417042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5201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0420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5621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0831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26036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1246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96452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1657" algn="l" defTabSz="417042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76200" sx="100000" sy="8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В.В\ИМБ ЛОГО.png"/>
          <p:cNvPicPr>
            <a:picLocks noChangeAspect="1" noChangeArrowheads="1"/>
          </p:cNvPicPr>
          <p:nvPr/>
        </p:nvPicPr>
        <p:blipFill>
          <a:blip r:embed="rId3" cstate="print"/>
          <a:srcRect t="14400" b="13600"/>
          <a:stretch>
            <a:fillRect/>
          </a:stretch>
        </p:blipFill>
        <p:spPr bwMode="auto">
          <a:xfrm>
            <a:off x="347456" y="2290514"/>
            <a:ext cx="2794909" cy="2012334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297640" y="3039047"/>
            <a:ext cx="21602400" cy="14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И.О.</a:t>
            </a:r>
            <a:r>
              <a:rPr kumimoji="0" lang="ru-RU" sz="3200" b="1" i="1" u="none" strike="noStrike" normalizeH="0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3200" b="1" i="1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Баринова, Л.Р. Хабибуллина, В.В. Семенова, Е.В. Шарапова, Т.С. Белышева, О.В.Щербакова, Т.В. Наседкина</a:t>
            </a:r>
            <a:endParaRPr kumimoji="0" lang="ru-RU" sz="3200" b="1" i="1" u="none" strike="noStrike" normalizeH="0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baseline="30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Email</a:t>
            </a: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kumimoji="0" lang="en-US" sz="3200" b="1" i="1" u="none" strike="noStrike" normalizeH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irina.barinova.98@mail.ru</a:t>
            </a:r>
            <a:endParaRPr kumimoji="0" lang="ru-RU" sz="3200" b="1" i="1" u="none" strike="noStrike" normalizeH="0" baseline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054808" y="446759"/>
            <a:ext cx="226292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1" u="none" strike="noStrike" cap="all" normalizeH="0" baseline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Синдром Пейтца-Егерса: серия клинических случаев</a:t>
            </a:r>
            <a:endParaRPr kumimoji="0" lang="ru-RU" sz="8000" b="1" i="1" u="none" strike="noStrike" cap="all" normalizeH="0" baseline="0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6840" y="4758522"/>
            <a:ext cx="28083120" cy="44012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u="sng" dirty="0"/>
              <a:t>Актуальность:</a:t>
            </a:r>
            <a:r>
              <a:rPr lang="ru-RU" sz="4000" dirty="0"/>
              <a:t> синдром </a:t>
            </a:r>
            <a:r>
              <a:rPr lang="ru-RU" sz="4000" dirty="0" smtClean="0"/>
              <a:t>Пейтца-Егерса (СПЕ) </a:t>
            </a:r>
            <a:r>
              <a:rPr lang="ru-RU" sz="4000" dirty="0"/>
              <a:t>– это аутосомно-доминантное заболевание, относящиеся к группе редких наследственных заболеваний, при которых в просвете желудочно-кишечного тракта (ЖКТ) возникают множественные полипы, также  отмечается характерная пигментация слизистых оболочек и кожи. Большинство пациентов, соответствующих клиническим диагностическим критериям, имеют мутацию в гене </a:t>
            </a:r>
            <a:r>
              <a:rPr lang="ru-RU" sz="4000" i="1" dirty="0"/>
              <a:t>STK11</a:t>
            </a:r>
            <a:r>
              <a:rPr lang="ru-RU" sz="4000" dirty="0"/>
              <a:t>. При синдроме Пейтца-Егерса существует высокий риск развития рака ЖКТ и рака молочной железы, а также неоплазий других локализаций. Выявление молекулярно-генетических маркеров в диагностике и лечении детей с синдромом Пейтца-Егерса играет существенную роль в предупреждении развития злокачественных опухолей.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96840" y="9420464"/>
            <a:ext cx="28083120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u="sng" dirty="0"/>
              <a:t>Цели и задачи:</a:t>
            </a:r>
            <a:r>
              <a:rPr lang="ru-RU" sz="4000" dirty="0"/>
              <a:t> провести поиск патогенных генетических вариантов в группе детей и подростков с клиническими проявлениями синдрома Пейтца-Егерса.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024832" y="10887919"/>
            <a:ext cx="2347460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Пациенты и методы:</a:t>
            </a:r>
            <a:r>
              <a:rPr kumimoji="0" lang="ru-RU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исследование вошло 7 детей с клиническими проявлениями, характерными для синдрома Пейтца-Егерса: 3 девочки и 4 мальчика (двое из которых монозиготные близнецы), в возрасте от 4 до 18 лет. Поиск </a:t>
            </a:r>
            <a:r>
              <a:rPr kumimoji="0" lang="ru-RU" sz="3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герминальных</a:t>
            </a:r>
            <a:r>
              <a:rPr kumimoji="0" lang="ru-RU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мутаций проводили путем высокопроизводительного </a:t>
            </a:r>
            <a:r>
              <a:rPr kumimoji="0" lang="ru-RU" sz="3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секвенирования</a:t>
            </a:r>
            <a:r>
              <a:rPr kumimoji="0" lang="ru-RU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3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NextSeq</a:t>
            </a:r>
            <a:r>
              <a:rPr kumimoji="0" lang="ru-RU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Illumina</a:t>
            </a:r>
            <a:r>
              <a:rPr kumimoji="0" lang="ru-RU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 панели 132 генов, ассоциированных с наследственной предрасположенностью к развитию злокачественных новообразований. Для верификации выявленных генетических вариантов использовали метод прямого </a:t>
            </a:r>
            <a:r>
              <a:rPr kumimoji="0" lang="ru-RU" sz="3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секвенирования</a:t>
            </a:r>
            <a:r>
              <a:rPr kumimoji="0" lang="ru-RU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 Сэнгеру.</a:t>
            </a:r>
            <a:endParaRPr kumimoji="0" lang="ru-RU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1" name="Рисунок 10" descr="3cb3f68975583705c7a07e8d359fa758.jpg">
            <a:extLst>
              <a:ext uri="{FF2B5EF4-FFF2-40B4-BE49-F238E27FC236}">
                <a16:creationId xmlns="" xmlns:a16="http://schemas.microsoft.com/office/drawing/2014/main" id="{8564B646-2D50-4E3B-8F3A-8AC50F58E0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7512" y="11607999"/>
            <a:ext cx="4032448" cy="40324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024832" y="15208399"/>
            <a:ext cx="2347460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Результаты:</a:t>
            </a:r>
            <a:r>
              <a:rPr kumimoji="0" lang="ru-RU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Патогенные варианты гена </a:t>
            </a:r>
            <a:r>
              <a:rPr kumimoji="0" lang="en-US" sz="3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STK</a:t>
            </a:r>
            <a:r>
              <a:rPr kumimoji="0" lang="ru-RU" sz="3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11 </a:t>
            </a:r>
            <a:r>
              <a:rPr kumimoji="0" lang="ru-RU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были выявлены у всех 7 пациентов с </a:t>
            </a:r>
            <a:r>
              <a:rPr kumimoji="0" lang="ru-RU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клиническими проявлениями СПЕ, </a:t>
            </a:r>
            <a:r>
              <a:rPr kumimoji="0" lang="ru-RU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средний возраст пациентов – 8,9 лет.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024832" y="38474650"/>
            <a:ext cx="28155128" cy="4168797"/>
          </a:xfrm>
          <a:prstGeom prst="rect">
            <a:avLst/>
          </a:prstGeom>
          <a:gradFill flip="none" rotWithShape="0">
            <a:gsLst>
              <a:gs pos="92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0" tIns="144000" rIns="360000" bIns="144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Выводы: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 всех пациентов данного исследования нами выявлены клинически значимые </a:t>
            </a:r>
            <a:r>
              <a:rPr kumimoji="0" lang="ru-RU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герминальные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варианты гена </a:t>
            </a:r>
            <a:r>
              <a:rPr kumimoji="0" lang="en-US" sz="3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STK</a:t>
            </a:r>
            <a:r>
              <a:rPr kumimoji="0" lang="ru-RU" sz="3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11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ассоциированные с синдромом П</a:t>
            </a:r>
            <a:r>
              <a:rPr kumimoji="0" lang="ru-RU" sz="3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ейтца-Егерса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В двух из семи случаев (29%) пациенты имели отягощенный семейный анамнез, и мутация была унаследована от родителей, что подчеркивает важность проведения генетического тестирования и медико-генетического консультирования в семье.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По данным литературы, у пациентов с клиническими проявлениями синдрома Пейтса-Егерса патогенные мутации гена </a:t>
            </a:r>
            <a:r>
              <a:rPr lang="ru-RU" sz="36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STK11</a:t>
            </a:r>
            <a:r>
              <a:rPr lang="ru-RU" sz="3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выявляют в 80% случаев. По этой причине особую значимость имеет изучение генетических особенностей пациентов и верификация клинической значимости ранее не описанных вариантов для ранней диагностики заболевания и выбора тактики лечения новообразований.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4" name="Рисунок 13" descr="Родословная по близнеца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0776" y="31483948"/>
            <a:ext cx="5340297" cy="518457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194184" y="31338191"/>
            <a:ext cx="784887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Отягощенный семейный анамнез наблюдали у 29% пациентов. В одном из случаев клинически значимый вариант в гене STK11 выявлен у монозиготных братьев-близнецов (пациент №3 и №4). Вариант </a:t>
            </a:r>
            <a:r>
              <a:rPr lang="ru-RU" sz="2800" i="1" dirty="0" smtClean="0"/>
              <a:t>STK11</a:t>
            </a:r>
            <a:r>
              <a:rPr lang="ru-RU" sz="2800" dirty="0" smtClean="0"/>
              <a:t> c.909C&gt;G (p.Ile303Met) описан в международных базах данных как вариант неопределенного клинического значения. Проведен сегрегационный анализ путем </a:t>
            </a:r>
            <a:r>
              <a:rPr lang="ru-RU" sz="2800" dirty="0" err="1" smtClean="0"/>
              <a:t>секвенирования</a:t>
            </a:r>
            <a:r>
              <a:rPr lang="ru-RU" sz="2800" dirty="0" smtClean="0"/>
              <a:t> по Сэнгеру, аналогичный вариант выявлен у матери пациентов, что подтверждает ассоциацию данной мутации с заболеванием. Известно, что ей были проведены операции по поводу инвагинации кишечника в возрасте 2 и 3 лет, </a:t>
            </a:r>
            <a:r>
              <a:rPr lang="ru-RU" sz="2800" dirty="0" err="1" smtClean="0"/>
              <a:t>полипэктомия</a:t>
            </a:r>
            <a:r>
              <a:rPr lang="ru-RU" sz="2800" dirty="0" smtClean="0"/>
              <a:t> 12-перстной и тонкой кишки в 15 лет (типичные проявления СПЕ).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" name="Рисунок 19" descr="РОНЦ.png">
            <a:extLst>
              <a:ext uri="{FF2B5EF4-FFF2-40B4-BE49-F238E27FC236}">
                <a16:creationId xmlns="" xmlns:a16="http://schemas.microsoft.com/office/drawing/2014/main" id="{8B92BF22-3A34-461A-91C4-B3576C8BD7D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23255" y="2298275"/>
            <a:ext cx="4642337" cy="19804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5D9A91A-E30C-4CA0-B02D-9FD400B7E1D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387" y="607017"/>
            <a:ext cx="6445382" cy="1326512"/>
          </a:xfrm>
          <a:prstGeom prst="rect">
            <a:avLst/>
          </a:prstGeom>
        </p:spPr>
      </p:pic>
      <p:graphicFrame>
        <p:nvGraphicFramePr>
          <p:cNvPr id="23" name="Таблица 22">
            <a:extLst>
              <a:ext uri="{FF2B5EF4-FFF2-40B4-BE49-F238E27FC236}">
                <a16:creationId xmlns="" xmlns:a16="http://schemas.microsoft.com/office/drawing/2014/main" id="{F42DE8F5-BC3B-415F-83F4-F034023F9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0546161"/>
              </p:ext>
            </p:extLst>
          </p:nvPr>
        </p:nvGraphicFramePr>
        <p:xfrm>
          <a:off x="592784" y="17296631"/>
          <a:ext cx="19082119" cy="1361125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63780937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4186582156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1186606733"/>
                    </a:ext>
                  </a:extLst>
                </a:gridCol>
                <a:gridCol w="4111993">
                  <a:extLst>
                    <a:ext uri="{9D8B030D-6E8A-4147-A177-3AD203B41FA5}">
                      <a16:colId xmlns="" xmlns:a16="http://schemas.microsoft.com/office/drawing/2014/main" val="3621275193"/>
                    </a:ext>
                  </a:extLst>
                </a:gridCol>
                <a:gridCol w="3257775">
                  <a:extLst>
                    <a:ext uri="{9D8B030D-6E8A-4147-A177-3AD203B41FA5}">
                      <a16:colId xmlns="" xmlns:a16="http://schemas.microsoft.com/office/drawing/2014/main" val="3527427906"/>
                    </a:ext>
                  </a:extLst>
                </a:gridCol>
                <a:gridCol w="4632429">
                  <a:extLst>
                    <a:ext uri="{9D8B030D-6E8A-4147-A177-3AD203B41FA5}">
                      <a16:colId xmlns="" xmlns:a16="http://schemas.microsoft.com/office/drawing/2014/main" val="3180741371"/>
                    </a:ext>
                  </a:extLst>
                </a:gridCol>
                <a:gridCol w="3551530">
                  <a:extLst>
                    <a:ext uri="{9D8B030D-6E8A-4147-A177-3AD203B41FA5}">
                      <a16:colId xmlns="" xmlns:a16="http://schemas.microsoft.com/office/drawing/2014/main" val="1763239454"/>
                    </a:ext>
                  </a:extLst>
                </a:gridCol>
              </a:tblGrid>
              <a:tr h="13457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effectLst/>
                        </a:rPr>
                        <a:t>Пол</a:t>
                      </a:r>
                      <a:endParaRPr lang="ru-RU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effectLst/>
                        </a:rPr>
                        <a:t>Возраст</a:t>
                      </a:r>
                      <a:endParaRPr lang="ru-RU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effectLst/>
                        </a:rPr>
                        <a:t>Пигментация</a:t>
                      </a:r>
                      <a:endParaRPr lang="ru-RU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effectLst/>
                        </a:rPr>
                        <a:t>Полипы</a:t>
                      </a:r>
                      <a:endParaRPr lang="ru-RU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effectLst/>
                        </a:rPr>
                        <a:t>Семейный анамнез</a:t>
                      </a:r>
                      <a:endParaRPr lang="ru-RU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effectLst/>
                        </a:rPr>
                        <a:t>Мутация (патогенная)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8628484"/>
                  </a:ext>
                </a:extLst>
              </a:tr>
              <a:tr h="1345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>
                          <a:effectLst/>
                        </a:rPr>
                        <a:t>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dirty="0">
                          <a:effectLst/>
                        </a:rPr>
                        <a:t>ж</a:t>
                      </a:r>
                    </a:p>
                  </a:txBody>
                  <a:tcPr marL="22860" marR="2286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dirty="0">
                          <a:effectLst/>
                        </a:rPr>
                        <a:t>11</a:t>
                      </a:r>
                    </a:p>
                  </a:txBody>
                  <a:tcPr marL="22860" marR="2286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</a:rPr>
                        <a:t>Нет</a:t>
                      </a:r>
                      <a:r>
                        <a:rPr lang="ru-RU" sz="2800" u="none" strike="noStrike" baseline="0" dirty="0" smtClean="0">
                          <a:effectLst/>
                        </a:rPr>
                        <a:t> данных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</a:rPr>
                        <a:t>Множественные </a:t>
                      </a:r>
                      <a:r>
                        <a:rPr lang="ru-RU" sz="2800" u="none" strike="noStrike" dirty="0">
                          <a:effectLst/>
                        </a:rPr>
                        <a:t>полипы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Не отягощен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lang="en-US" sz="2800" i="1" u="none" strike="noStrike" dirty="0">
                          <a:effectLst/>
                        </a:rPr>
                        <a:t>STK11</a:t>
                      </a:r>
                      <a:r>
                        <a:rPr lang="ru-RU" sz="2800" u="none" strike="noStrike" dirty="0">
                          <a:effectLst/>
                        </a:rPr>
                        <a:t>: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2800" b="0" i="0" u="none" strike="noStrike" cap="none" normalizeH="0" baseline="0" dirty="0" bmk="OLE_LINK5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.157</a:t>
                      </a:r>
                      <a:r>
                        <a:rPr kumimoji="0" lang="en-US" sz="2800" b="0" i="0" u="none" strike="noStrike" cap="none" normalizeH="0" baseline="0" dirty="0" bmk="OLE_LINK5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dup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800" b="0" i="0" u="none" strike="noStrike" cap="none" normalizeH="0" baseline="0" dirty="0" bmk="OLE_LINK7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2800" b="0" i="0" u="none" strike="noStrike" cap="none" normalizeH="0" baseline="0" dirty="0" bmk="OLE_LINK7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Asp</a:t>
                      </a:r>
                      <a:r>
                        <a:rPr kumimoji="0" lang="ru-RU" sz="2800" b="0" i="0" u="none" strike="noStrike" cap="none" normalizeH="0" baseline="0" dirty="0" bmk="OLE_LINK7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53</a:t>
                      </a:r>
                      <a:r>
                        <a:rPr kumimoji="0" lang="en-US" sz="2800" b="0" i="0" u="none" strike="noStrike" cap="none" normalizeH="0" baseline="0" dirty="0" err="1" bmk="OLE_LINK7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GlyfsTer</a:t>
                      </a:r>
                      <a:r>
                        <a:rPr kumimoji="0" lang="ru-RU" sz="2800" b="0" i="0" u="none" strike="noStrike" cap="none" normalizeH="0" baseline="0" dirty="0" bmk="OLE_LINK7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110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)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9152818"/>
                  </a:ext>
                </a:extLst>
              </a:tr>
              <a:tr h="1345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>
                          <a:effectLst/>
                        </a:rPr>
                        <a:t>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dirty="0">
                          <a:effectLst/>
                        </a:rPr>
                        <a:t>ж</a:t>
                      </a:r>
                    </a:p>
                  </a:txBody>
                  <a:tcPr marL="22860" marR="2286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dirty="0">
                          <a:effectLst/>
                        </a:rPr>
                        <a:t>18</a:t>
                      </a:r>
                    </a:p>
                  </a:txBody>
                  <a:tcPr marL="22860" marR="2286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Нет</a:t>
                      </a:r>
                      <a:r>
                        <a:rPr lang="ru-RU" sz="2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данных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</a:rPr>
                        <a:t>Множественные </a:t>
                      </a:r>
                      <a:r>
                        <a:rPr lang="ru-RU" sz="2800" u="none" strike="noStrike" dirty="0">
                          <a:effectLst/>
                        </a:rPr>
                        <a:t>полипы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Не отягощен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lang="en-US" sz="2800" i="1" u="none" strike="noStrike" dirty="0">
                          <a:effectLst/>
                        </a:rPr>
                        <a:t>STK11</a:t>
                      </a:r>
                      <a:r>
                        <a:rPr lang="ru-RU" sz="2800" u="none" strike="noStrike" dirty="0">
                          <a:effectLst/>
                        </a:rPr>
                        <a:t>: </a:t>
                      </a:r>
                      <a:r>
                        <a:rPr kumimoji="0" lang="en-US" sz="2800" b="0" i="0" u="none" strike="noStrike" cap="none" normalizeH="0" baseline="0" dirty="0" bmk="OLE_LINK18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2800" b="0" i="0" u="none" strike="noStrike" cap="none" normalizeH="0" baseline="0" dirty="0" bmk="OLE_LINK18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.354</a:t>
                      </a:r>
                      <a:r>
                        <a:rPr kumimoji="0" lang="en-US" sz="2800" b="0" i="0" u="none" strike="noStrike" cap="none" normalizeH="0" baseline="0" dirty="0" bmk="OLE_LINK18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2800" b="0" i="0" u="none" strike="noStrike" cap="none" normalizeH="0" baseline="0" dirty="0" bmk="OLE_LINK18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en-US" sz="2800" b="0" i="0" u="none" strike="noStrike" cap="none" normalizeH="0" baseline="0" dirty="0" bmk="OLE_LINK18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2800" b="0" i="0" u="none" strike="noStrike" cap="none" normalizeH="0" baseline="0" dirty="0" bmk="OLE_LINK18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 bmk="OLE_LINK18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800" b="0" i="0" u="none" strike="noStrike" cap="none" normalizeH="0" baseline="0" dirty="0" bmk="OLE_LINK18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2800" b="0" i="0" u="none" strike="noStrike" cap="none" normalizeH="0" baseline="0" dirty="0" bmk="OLE_LINK18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Tyr</a:t>
                      </a:r>
                      <a:r>
                        <a:rPr kumimoji="0" lang="ru-RU" sz="2800" b="0" i="0" u="none" strike="noStrike" cap="none" normalizeH="0" baseline="0" dirty="0" bmk="OLE_LINK18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118</a:t>
                      </a:r>
                      <a:r>
                        <a:rPr kumimoji="0" lang="en-US" sz="2800" b="0" i="0" u="none" strike="noStrike" cap="none" normalizeH="0" baseline="0" dirty="0" bmk="OLE_LINK18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Ter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7260593"/>
                  </a:ext>
                </a:extLst>
              </a:tr>
              <a:tr h="1432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>
                          <a:effectLst/>
                        </a:rPr>
                        <a:t>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>
                          <a:effectLst/>
                        </a:rPr>
                        <a:t>м</a:t>
                      </a:r>
                    </a:p>
                  </a:txBody>
                  <a:tcPr marL="22860" marR="2286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dirty="0">
                          <a:effectLst/>
                        </a:rPr>
                        <a:t>4</a:t>
                      </a:r>
                    </a:p>
                  </a:txBody>
                  <a:tcPr marL="22860" marR="2286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игментные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пятна на красной кайме и слизистой губ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олипы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в желудке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Матери мальчиков в детском возрасте был поставлен диагноз «синдром Пейтса-Егерса»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lang="en-US" sz="2800" i="1" u="none" strike="noStrike" dirty="0">
                          <a:effectLst/>
                        </a:rPr>
                        <a:t>STK11</a:t>
                      </a:r>
                      <a:r>
                        <a:rPr lang="ru-RU" sz="2800" i="1" u="none" strike="noStrike" dirty="0">
                          <a:effectLst/>
                        </a:rPr>
                        <a:t>: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c.909C&gt;G (p.Ile303Met)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5576287"/>
                  </a:ext>
                </a:extLst>
              </a:tr>
              <a:tr h="1432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>
                          <a:effectLst/>
                        </a:rPr>
                        <a:t>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>
                          <a:effectLst/>
                        </a:rPr>
                        <a:t>м</a:t>
                      </a:r>
                    </a:p>
                  </a:txBody>
                  <a:tcPr marL="22860" marR="2286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dirty="0">
                          <a:effectLst/>
                        </a:rPr>
                        <a:t>4</a:t>
                      </a:r>
                    </a:p>
                  </a:txBody>
                  <a:tcPr marL="22860" marR="2286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игментные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пятна на красной кайме и слизистой губ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олипы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в желудке</a:t>
                      </a:r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i="1" u="none" strike="noStrike" dirty="0">
                          <a:effectLst/>
                        </a:rPr>
                        <a:t>STK11</a:t>
                      </a:r>
                      <a:r>
                        <a:rPr lang="ru-RU" sz="2800" i="1" u="none" strike="noStrike" dirty="0">
                          <a:effectLst/>
                        </a:rPr>
                        <a:t>:</a:t>
                      </a:r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c.909C&gt;G (p.Ile303Met)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3005021"/>
                  </a:ext>
                </a:extLst>
              </a:tr>
              <a:tr h="31269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>
                          <a:effectLst/>
                        </a:rPr>
                        <a:t>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>
                          <a:effectLst/>
                        </a:rPr>
                        <a:t>м</a:t>
                      </a:r>
                    </a:p>
                  </a:txBody>
                  <a:tcPr marL="22860" marR="2286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dirty="0">
                          <a:effectLst/>
                        </a:rPr>
                        <a:t>8</a:t>
                      </a:r>
                    </a:p>
                  </a:txBody>
                  <a:tcPr marL="22860" marR="2286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еланоцитарные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пятна на губах и слизистой полости рта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олипы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в желудке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Матери пациента в 10 лет был поставлен синдром 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Пейтца-Егерса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; у сестры также отмечаются меланоцитарные пятна на губах и слизистой полости рта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i="1" u="none" strike="noStrike" dirty="0">
                          <a:effectLst/>
                        </a:rPr>
                        <a:t>STK11</a:t>
                      </a:r>
                      <a:r>
                        <a:rPr lang="ru-RU" sz="2800" i="1" u="none" strike="noStrike" dirty="0">
                          <a:effectLst/>
                        </a:rPr>
                        <a:t>: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c.960dupG (p.Pro321Ala 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fs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*39)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2270592"/>
                  </a:ext>
                </a:extLst>
              </a:tr>
              <a:tr h="179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>
                          <a:effectLst/>
                        </a:rPr>
                        <a:t>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>
                          <a:effectLst/>
                        </a:rPr>
                        <a:t>м</a:t>
                      </a:r>
                    </a:p>
                  </a:txBody>
                  <a:tcPr marL="22860" marR="2286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>
                          <a:effectLst/>
                        </a:rPr>
                        <a:t>9</a:t>
                      </a:r>
                    </a:p>
                  </a:txBody>
                  <a:tcPr marL="22860" marR="2286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lang="ru-RU" sz="2800" u="none" strike="noStrike" dirty="0" smtClean="0">
                          <a:effectLst/>
                        </a:rPr>
                        <a:t>Пигментация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области нижних век, красной каймы верхней и нижней губы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олипы 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в желудке</a:t>
                      </a:r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042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</a:rPr>
                        <a:t>Не отягощен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i="1" u="none" strike="noStrike" dirty="0">
                          <a:effectLst/>
                        </a:rPr>
                        <a:t>STK11</a:t>
                      </a:r>
                      <a:r>
                        <a:rPr lang="ru-RU" sz="2800" i="1" u="none" strike="noStrike" dirty="0">
                          <a:effectLst/>
                        </a:rPr>
                        <a:t>:</a:t>
                      </a:r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с.633delG (p.Thr212Pro </a:t>
                      </a:r>
                      <a:r>
                        <a:rPr kumimoji="0" lang="ru-RU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fs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*75)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0933355"/>
                  </a:ext>
                </a:extLst>
              </a:tr>
              <a:tr h="17910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>
                          <a:effectLst/>
                        </a:rPr>
                        <a:t>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dirty="0">
                          <a:effectLst/>
                        </a:rPr>
                        <a:t>ж</a:t>
                      </a:r>
                    </a:p>
                  </a:txBody>
                  <a:tcPr marL="22860" marR="2286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dirty="0">
                          <a:effectLst/>
                        </a:rPr>
                        <a:t>8</a:t>
                      </a:r>
                    </a:p>
                  </a:txBody>
                  <a:tcPr marL="22860" marR="22860" marT="15240" marB="152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lang="ru-RU" sz="2800" u="none" strike="noStrike" dirty="0" err="1">
                          <a:effectLst/>
                        </a:rPr>
                        <a:t>Г</a:t>
                      </a:r>
                      <a:r>
                        <a:rPr lang="ru-RU" sz="2800" u="none" strike="noStrike" dirty="0" err="1" smtClean="0">
                          <a:effectLst/>
                        </a:rPr>
                        <a:t>иперпигментированные</a:t>
                      </a:r>
                      <a:r>
                        <a:rPr lang="ru-RU" sz="2800" u="none" strike="noStrike" dirty="0" smtClean="0">
                          <a:effectLst/>
                        </a:rPr>
                        <a:t> </a:t>
                      </a:r>
                      <a:r>
                        <a:rPr lang="ru-RU" sz="2800" u="none" strike="noStrike" dirty="0">
                          <a:effectLst/>
                        </a:rPr>
                        <a:t>пятна в области красной каймы нижней губы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Г</a:t>
                      </a:r>
                      <a:r>
                        <a:rPr lang="ru-RU" sz="2800" u="none" strike="noStrike" dirty="0" smtClean="0">
                          <a:effectLst/>
                        </a:rPr>
                        <a:t>иперпластические </a:t>
                      </a:r>
                      <a:r>
                        <a:rPr lang="ru-RU" sz="2800" u="none" strike="noStrike" dirty="0">
                          <a:effectLst/>
                        </a:rPr>
                        <a:t>полипы желудка и 12-перстной кишки 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042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>
                          <a:effectLst/>
                        </a:rPr>
                        <a:t>Не отягощен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r>
                        <a:rPr lang="en-US" sz="2800" i="1" u="none" strike="noStrike" dirty="0">
                          <a:effectLst/>
                        </a:rPr>
                        <a:t>STK11</a:t>
                      </a:r>
                      <a:r>
                        <a:rPr lang="ru-RU" sz="2800" u="none" strike="noStrike" dirty="0">
                          <a:effectLst/>
                        </a:rPr>
                        <a:t>: </a:t>
                      </a:r>
                      <a:r>
                        <a:rPr lang="en-US" sz="2800" u="none" strike="noStrike" dirty="0">
                          <a:effectLst/>
                        </a:rPr>
                        <a:t>c.543C&gt;G, N181K</a:t>
                      </a:r>
                      <a:r>
                        <a:rPr lang="ru-RU" sz="2800" u="none" strike="noStrike" dirty="0">
                          <a:effectLst/>
                        </a:rPr>
                        <a:t> (</a:t>
                      </a:r>
                      <a:r>
                        <a:rPr lang="en-US" sz="2800" u="none" strike="noStrike" dirty="0">
                          <a:effectLst/>
                        </a:rPr>
                        <a:t>p.Asn181Lys</a:t>
                      </a:r>
                      <a:r>
                        <a:rPr lang="ru-RU" sz="2800" u="none" strike="noStrike" dirty="0">
                          <a:effectLst/>
                        </a:rPr>
                        <a:t>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3655706"/>
                  </a:ext>
                </a:extLst>
              </a:tr>
            </a:tbl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="" xmlns:a16="http://schemas.microsoft.com/office/drawing/2014/main" id="{2C8BB5CB-2F40-48BD-A42A-CF2727B887A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83256196"/>
              </p:ext>
            </p:extLst>
          </p:nvPr>
        </p:nvGraphicFramePr>
        <p:xfrm>
          <a:off x="20106952" y="17243788"/>
          <a:ext cx="986509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72CD44F-0893-42A1-98EE-D4D4B1001F05}"/>
              </a:ext>
            </a:extLst>
          </p:cNvPr>
          <p:cNvSpPr txBox="1"/>
          <p:nvPr/>
        </p:nvSpPr>
        <p:spPr>
          <a:xfrm>
            <a:off x="21187072" y="16648559"/>
            <a:ext cx="8172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Спектр клинических проявлений у пациентов с СПЕ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90958FF-40CC-4447-A02A-0BC1541AF02E}"/>
              </a:ext>
            </a:extLst>
          </p:cNvPr>
          <p:cNvSpPr txBox="1"/>
          <p:nvPr/>
        </p:nvSpPr>
        <p:spPr>
          <a:xfrm>
            <a:off x="21331088" y="27161727"/>
            <a:ext cx="8945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Типичная пигментация красной каймы губ у пациентов с СПЕ </a:t>
            </a:r>
            <a:r>
              <a:rPr lang="en-US" sz="2800" dirty="0" smtClean="0"/>
              <a:t>(</a:t>
            </a:r>
            <a:r>
              <a:rPr lang="ru-RU" sz="2800" dirty="0" smtClean="0"/>
              <a:t>пациент №8)</a:t>
            </a:r>
            <a:endParaRPr lang="ru-RU" sz="28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5E27AB99-FA15-4D4E-A76D-5BAD1A84256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313464" y="28264030"/>
            <a:ext cx="5562482" cy="55624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90804A9-0BF8-45C1-B2EE-56C54BF2C74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313464" y="34051914"/>
            <a:ext cx="5562482" cy="41687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998E539-2384-4475-B1BB-05A52ED22CDD}"/>
              </a:ext>
            </a:extLst>
          </p:cNvPr>
          <p:cNvSpPr txBox="1"/>
          <p:nvPr/>
        </p:nvSpPr>
        <p:spPr>
          <a:xfrm>
            <a:off x="26875704" y="28799908"/>
            <a:ext cx="2853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Множественные полипы желудка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E54387A-4668-445C-BE01-F93067B5D2B7}"/>
              </a:ext>
            </a:extLst>
          </p:cNvPr>
          <p:cNvSpPr txBox="1"/>
          <p:nvPr/>
        </p:nvSpPr>
        <p:spPr>
          <a:xfrm>
            <a:off x="26803696" y="34199347"/>
            <a:ext cx="2637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Полип желудка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107F31D-B95C-573C-7403-253CAB434B6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 l="32382" t="22723" r="32478" b="15940"/>
          <a:stretch>
            <a:fillRect/>
          </a:stretch>
        </p:blipFill>
        <p:spPr bwMode="auto">
          <a:xfrm rot="5400000">
            <a:off x="21844016" y="23336431"/>
            <a:ext cx="3384377" cy="441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B5615E3-34B8-5AFA-B517-9C099AF1DBCF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 l="20022" r="15256" b="29345"/>
          <a:stretch>
            <a:fillRect/>
          </a:stretch>
        </p:blipFill>
        <p:spPr bwMode="auto">
          <a:xfrm>
            <a:off x="25933256" y="23849359"/>
            <a:ext cx="403879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сиквенс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81416" y="31482207"/>
            <a:ext cx="6552728" cy="600893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90958FF-40CC-4447-A02A-0BC1541AF02E}"/>
              </a:ext>
            </a:extLst>
          </p:cNvPr>
          <p:cNvSpPr txBox="1"/>
          <p:nvPr/>
        </p:nvSpPr>
        <p:spPr>
          <a:xfrm>
            <a:off x="6209408" y="37674895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Секвенирование по Сэнгеру</a:t>
            </a:r>
            <a:r>
              <a:rPr lang="en-US" sz="2800" dirty="0" smtClean="0"/>
              <a:t> (</a:t>
            </a:r>
            <a:r>
              <a:rPr lang="ru-RU" sz="2800" dirty="0" smtClean="0"/>
              <a:t>пациент №3)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384872" y="3645075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c.909C&gt;G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97040" y="3642114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c.909C&gt;G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56880" y="3433291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c.909C&gt;G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90958FF-40CC-4447-A02A-0BC1541AF02E}"/>
              </a:ext>
            </a:extLst>
          </p:cNvPr>
          <p:cNvSpPr txBox="1"/>
          <p:nvPr/>
        </p:nvSpPr>
        <p:spPr>
          <a:xfrm>
            <a:off x="664792" y="37007659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Родословная  </a:t>
            </a:r>
            <a:r>
              <a:rPr lang="en-US" sz="2800" dirty="0" smtClean="0"/>
              <a:t>(</a:t>
            </a:r>
            <a:r>
              <a:rPr lang="ru-RU" sz="2800" dirty="0" smtClean="0"/>
              <a:t>пациент №3 и №4)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598</Words>
  <Application>Microsoft Office PowerPoint</Application>
  <PresentationFormat>Произвольный</PresentationFormat>
  <Paragraphs>80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2024-11-12T14:29:25Z</dcterms:created>
  <dcterms:modified xsi:type="dcterms:W3CDTF">2024-11-15T15:43:32Z</dcterms:modified>
</cp:coreProperties>
</file>