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70AD47"/>
          </p15:clr>
        </p15:guide>
        <p15:guide id="6" orient="horz" pos="845" userDrawn="1">
          <p15:clr>
            <a:srgbClr val="A4A3A4"/>
          </p15:clr>
        </p15:guide>
        <p15:guide id="9" pos="2525" userDrawn="1">
          <p15:clr>
            <a:srgbClr val="70AD47"/>
          </p15:clr>
        </p15:guide>
        <p15:guide id="10" orient="horz" pos="2115" userDrawn="1">
          <p15:clr>
            <a:srgbClr val="A4A3A4"/>
          </p15:clr>
        </p15:guide>
        <p15:guide id="11" orient="horz" pos="119" userDrawn="1">
          <p15:clr>
            <a:srgbClr val="A4A3A4"/>
          </p15:clr>
        </p15:guide>
        <p15:guide id="12" orient="horz" pos="4201" userDrawn="1">
          <p15:clr>
            <a:srgbClr val="A4A3A4"/>
          </p15:clr>
        </p15:guide>
        <p15:guide id="13" pos="2615" userDrawn="1">
          <p15:clr>
            <a:srgbClr val="A4A3A4"/>
          </p15:clr>
        </p15:guide>
        <p15:guide id="14" pos="7525" userDrawn="1">
          <p15:clr>
            <a:srgbClr val="A4A3A4"/>
          </p15:clr>
        </p15:guide>
        <p15:guide id="15" pos="155" userDrawn="1">
          <p15:clr>
            <a:srgbClr val="A4A3A4"/>
          </p15:clr>
        </p15:guide>
        <p15:guide id="17" pos="5013" userDrawn="1">
          <p15:clr>
            <a:srgbClr val="70AD47"/>
          </p15:clr>
        </p15:guide>
        <p15:guide id="18" pos="5110" userDrawn="1">
          <p15:clr>
            <a:srgbClr val="70AD47"/>
          </p15:clr>
        </p15:guide>
        <p15:guide id="19" orient="horz" pos="981" userDrawn="1">
          <p15:clr>
            <a:srgbClr val="A4A3A4"/>
          </p15:clr>
        </p15:guide>
        <p15:guide id="20" orient="horz" pos="2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7D9"/>
    <a:srgbClr val="20BBE3"/>
    <a:srgbClr val="048099"/>
    <a:srgbClr val="F35C69"/>
    <a:srgbClr val="000000"/>
    <a:srgbClr val="DF2227"/>
    <a:srgbClr val="078098"/>
    <a:srgbClr val="4C76AA"/>
    <a:srgbClr val="E02126"/>
    <a:srgbClr val="E6E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/>
    <p:restoredTop sz="94669"/>
  </p:normalViewPr>
  <p:slideViewPr>
    <p:cSldViewPr>
      <p:cViewPr varScale="1">
        <p:scale>
          <a:sx n="114" d="100"/>
          <a:sy n="114" d="100"/>
        </p:scale>
        <p:origin x="704" y="168"/>
      </p:cViewPr>
      <p:guideLst>
        <p:guide pos="3840"/>
        <p:guide orient="horz" pos="845"/>
        <p:guide pos="2525"/>
        <p:guide orient="horz" pos="2115"/>
        <p:guide orient="horz" pos="119"/>
        <p:guide orient="horz" pos="4201"/>
        <p:guide pos="2615"/>
        <p:guide pos="7525"/>
        <p:guide pos="155"/>
        <p:guide pos="5013"/>
        <p:guide pos="5110"/>
        <p:guide orient="horz" pos="981"/>
        <p:guide orient="horz" pos="2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BB5AF-1C81-924D-AD0F-F2E375D2430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2354B-E7A9-5043-AEEC-20B98C8DF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2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2354B-E7A9-5043-AEEC-20B98C8DFB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7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433" y="2372884"/>
            <a:ext cx="11523134" cy="105611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433" y="3621023"/>
            <a:ext cx="11523134" cy="105611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0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0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1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1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1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55713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0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3" y="357718"/>
            <a:ext cx="11523134" cy="867307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478349"/>
            <a:ext cx="11523134" cy="4165747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160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1320483" rtl="0" eaLnBrk="1" latinLnBrk="0" hangingPunct="1">
        <a:spcBef>
          <a:spcPct val="0"/>
        </a:spcBef>
        <a:buNone/>
        <a:defRPr sz="57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20483" rtl="0" eaLnBrk="1" latinLnBrk="0" hangingPunct="1">
        <a:spcBef>
          <a:spcPct val="20000"/>
        </a:spcBef>
        <a:buFont typeface="Arial" panose="020B0604020202020204" pitchFamily="34" charset="0"/>
        <a:buNone/>
        <a:defRPr sz="2831" kern="1200">
          <a:solidFill>
            <a:schemeClr val="tx1"/>
          </a:solidFill>
          <a:latin typeface="+mn-lt"/>
          <a:ea typeface="+mn-ea"/>
          <a:cs typeface="+mn-cs"/>
        </a:defRPr>
      </a:lvl1pPr>
      <a:lvl2pPr marL="1072892" indent="-412650" algn="l" defTabSz="13204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31" kern="1200">
          <a:solidFill>
            <a:schemeClr val="tx1"/>
          </a:solidFill>
          <a:latin typeface="+mn-lt"/>
          <a:ea typeface="+mn-ea"/>
          <a:cs typeface="+mn-cs"/>
        </a:defRPr>
      </a:lvl2pPr>
      <a:lvl3pPr marL="1650604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3pPr>
      <a:lvl4pPr marL="2310845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31" kern="1200">
          <a:solidFill>
            <a:schemeClr val="tx1"/>
          </a:solidFill>
          <a:latin typeface="+mn-lt"/>
          <a:ea typeface="+mn-ea"/>
          <a:cs typeface="+mn-cs"/>
        </a:defRPr>
      </a:lvl4pPr>
      <a:lvl5pPr marL="2971086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»"/>
        <a:defRPr sz="2831" kern="1200">
          <a:solidFill>
            <a:schemeClr val="tx1"/>
          </a:solidFill>
          <a:latin typeface="+mn-lt"/>
          <a:ea typeface="+mn-ea"/>
          <a:cs typeface="+mn-cs"/>
        </a:defRPr>
      </a:lvl5pPr>
      <a:lvl6pPr marL="3631328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6pPr>
      <a:lvl7pPr marL="4291569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7pPr>
      <a:lvl8pPr marL="4951811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8pPr>
      <a:lvl9pPr marL="5612052" indent="-330120" algn="l" defTabSz="13204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60242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320483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980724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2640966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3301207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3961449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4621690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5281931" algn="l" defTabSz="13204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khayale97@mail.ru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mailto:dr.roma1986@gmail.com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43523-0896-3784-E223-24517D316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64960031-FB7B-2EF1-59B6-DB29D1FF9EA0}"/>
              </a:ext>
            </a:extLst>
          </p:cNvPr>
          <p:cNvSpPr/>
          <p:nvPr/>
        </p:nvSpPr>
        <p:spPr>
          <a:xfrm>
            <a:off x="8018882" y="5272778"/>
            <a:ext cx="4119486" cy="946374"/>
          </a:xfrm>
          <a:prstGeom prst="roundRect">
            <a:avLst>
              <a:gd name="adj" fmla="val 2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Единых протоколов лечения </a:t>
            </a:r>
            <a:r>
              <a:rPr lang="ru-RU" sz="900" dirty="0">
                <a:solidFill>
                  <a:schemeClr val="tx1"/>
                </a:solidFill>
              </a:rPr>
              <a:t>пациентов с ДФ на данный момент </a:t>
            </a:r>
            <a:r>
              <a:rPr lang="ru-RU" sz="900" b="1" dirty="0">
                <a:solidFill>
                  <a:schemeClr val="tx1"/>
                </a:solidFill>
              </a:rPr>
              <a:t>не существует. </a:t>
            </a:r>
            <a:r>
              <a:rPr lang="ru-RU" sz="900" dirty="0">
                <a:solidFill>
                  <a:schemeClr val="tx1"/>
                </a:solidFill>
              </a:rPr>
              <a:t>Зачастую в терапии ДФ применяются низкодозные режимы полихимиотерапии, но в связи с крайне агрессивным течением при манифестации, свойственным саркомам высокой степени злокачественности, возможно применение более агрессивных схем терапии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39B630DA-110B-D379-F659-F2191B949AB8}"/>
              </a:ext>
            </a:extLst>
          </p:cNvPr>
          <p:cNvSpPr/>
          <p:nvPr/>
        </p:nvSpPr>
        <p:spPr>
          <a:xfrm>
            <a:off x="290389" y="3284819"/>
            <a:ext cx="3789388" cy="1407405"/>
          </a:xfrm>
          <a:prstGeom prst="roundRect">
            <a:avLst>
              <a:gd name="adj" fmla="val 2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</a:rPr>
              <a:t>Описывается клинический случай ДФ мягких тканей </a:t>
            </a:r>
            <a:r>
              <a:rPr lang="ru-RU" sz="900" b="1" dirty="0">
                <a:solidFill>
                  <a:schemeClr val="tx1"/>
                </a:solidFill>
              </a:rPr>
              <a:t>на уровне </a:t>
            </a:r>
            <a:r>
              <a:rPr lang="ru-RU" sz="900" b="1" i="1" dirty="0">
                <a:solidFill>
                  <a:schemeClr val="tx1"/>
                </a:solidFill>
              </a:rPr>
              <a:t>Th11-L1 </a:t>
            </a:r>
            <a:r>
              <a:rPr lang="ru-RU" sz="900" b="1" dirty="0">
                <a:solidFill>
                  <a:schemeClr val="tx1"/>
                </a:solidFill>
              </a:rPr>
              <a:t>позвонка </a:t>
            </a:r>
            <a:r>
              <a:rPr lang="ru-RU" sz="900" dirty="0">
                <a:solidFill>
                  <a:schemeClr val="tx1"/>
                </a:solidFill>
              </a:rPr>
              <a:t>с деструктивным характером роста у пациентки 10 лет. При поступлении у ребенка отмечался болевой синдром, купирующийся введением наркотического анальгетика </a:t>
            </a:r>
            <a:r>
              <a:rPr lang="ru-RU" sz="900" i="1" dirty="0">
                <a:solidFill>
                  <a:schemeClr val="tx1"/>
                </a:solidFill>
              </a:rPr>
              <a:t>(</a:t>
            </a:r>
            <a:r>
              <a:rPr lang="en-US" sz="900" i="1" dirty="0">
                <a:solidFill>
                  <a:schemeClr val="tx1"/>
                </a:solidFill>
              </a:rPr>
              <a:t>Sol. </a:t>
            </a:r>
            <a:r>
              <a:rPr lang="en-US" sz="900" i="1" dirty="0" err="1">
                <a:solidFill>
                  <a:schemeClr val="tx1"/>
                </a:solidFill>
              </a:rPr>
              <a:t>Morphini</a:t>
            </a:r>
            <a:r>
              <a:rPr lang="en-US" sz="900" i="1" dirty="0">
                <a:solidFill>
                  <a:schemeClr val="tx1"/>
                </a:solidFill>
              </a:rPr>
              <a:t> 1%). </a:t>
            </a:r>
            <a:r>
              <a:rPr lang="ru-RU" sz="900" dirty="0">
                <a:solidFill>
                  <a:schemeClr val="tx1"/>
                </a:solidFill>
              </a:rPr>
              <a:t>Также отмечался неврологический дефицит в виде парестезии по типу "носков", снижения мышечной силы в нижних конечностях до 4 баллов проксимально, до 3 баллов дистально и нарушение тазовых функций. 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53DFDE05-FFDE-E277-2C30-F66DC5EC6414}"/>
              </a:ext>
            </a:extLst>
          </p:cNvPr>
          <p:cNvSpPr/>
          <p:nvPr/>
        </p:nvSpPr>
        <p:spPr>
          <a:xfrm>
            <a:off x="302391" y="1427103"/>
            <a:ext cx="4281441" cy="1512167"/>
          </a:xfrm>
          <a:prstGeom prst="roundRect">
            <a:avLst>
              <a:gd name="adj" fmla="val 2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Десмоидные</a:t>
            </a:r>
            <a:r>
              <a:rPr lang="ru-RU" sz="9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опухоли (ДФ) </a:t>
            </a:r>
            <a:r>
              <a:rPr lang="ru-RU" sz="9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относятся к группе мезенхимальных опухолей с неопределенным или низким потенциалом злокачественности, однако характеризуются агрессивным ростом и высокой частотой </a:t>
            </a:r>
            <a:r>
              <a:rPr lang="ru-RU" sz="9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рецидивирования</a:t>
            </a:r>
            <a:r>
              <a:rPr lang="ru-RU" sz="9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endParaRPr lang="ru-RU" sz="9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Ведущим методом лечения традиционно считалось радикальное хирургическое удаление опухоли, но лекарственная терапия и лучевая терапия вкупе на данный момент – основные методы для сокращения опухолевого компонента. 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56395220-5147-F4F5-796E-B0DABEDB2D6F}"/>
              </a:ext>
            </a:extLst>
          </p:cNvPr>
          <p:cNvSpPr/>
          <p:nvPr/>
        </p:nvSpPr>
        <p:spPr>
          <a:xfrm>
            <a:off x="307975" y="4961692"/>
            <a:ext cx="3771802" cy="1645004"/>
          </a:xfrm>
          <a:prstGeom prst="roundRect">
            <a:avLst>
              <a:gd name="adj" fmla="val 2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</a:rPr>
              <a:t>По жизненным показаниям, до получения гистологического заключения, было принято решение о начале лечения </a:t>
            </a:r>
            <a:r>
              <a:rPr lang="ru-RU" sz="900" b="1" dirty="0" err="1">
                <a:solidFill>
                  <a:schemeClr val="tx1"/>
                </a:solidFill>
              </a:rPr>
              <a:t>саркомоориентированной</a:t>
            </a:r>
            <a:r>
              <a:rPr lang="ru-RU" sz="900" b="1" dirty="0">
                <a:solidFill>
                  <a:schemeClr val="tx1"/>
                </a:solidFill>
              </a:rPr>
              <a:t> схемой </a:t>
            </a:r>
            <a:r>
              <a:rPr lang="en-US" sz="900" b="1" i="1" dirty="0">
                <a:solidFill>
                  <a:schemeClr val="tx1"/>
                </a:solidFill>
              </a:rPr>
              <a:t>VDC</a:t>
            </a:r>
            <a:r>
              <a:rPr lang="ru-RU" sz="900" b="1" dirty="0">
                <a:solidFill>
                  <a:schemeClr val="tx1"/>
                </a:solidFill>
              </a:rPr>
              <a:t> </a:t>
            </a:r>
            <a:r>
              <a:rPr lang="ru-RU" sz="900" dirty="0">
                <a:solidFill>
                  <a:schemeClr val="tx1"/>
                </a:solidFill>
              </a:rPr>
              <a:t>(</a:t>
            </a:r>
            <a:r>
              <a:rPr lang="ru-RU" sz="900" dirty="0" err="1">
                <a:solidFill>
                  <a:schemeClr val="tx1"/>
                </a:solidFill>
              </a:rPr>
              <a:t>винкристин</a:t>
            </a:r>
            <a:r>
              <a:rPr lang="ru-RU" sz="900" dirty="0">
                <a:solidFill>
                  <a:schemeClr val="tx1"/>
                </a:solidFill>
              </a:rPr>
              <a:t>, </a:t>
            </a:r>
            <a:r>
              <a:rPr lang="ru-RU" sz="900" dirty="0" err="1">
                <a:solidFill>
                  <a:schemeClr val="tx1"/>
                </a:solidFill>
              </a:rPr>
              <a:t>доксорубицин</a:t>
            </a:r>
            <a:r>
              <a:rPr lang="ru-RU" sz="900" dirty="0">
                <a:solidFill>
                  <a:schemeClr val="tx1"/>
                </a:solidFill>
              </a:rPr>
              <a:t>, циклофосфамид). После 2 курсов полихимиотерапии по данным МРТ отмечалась положительная динамика в виде сокращения опухоли на 45%. После 8 курсов - предоперационная лучевая терапия на область первичного распространения. 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22D2B7DE-F031-8716-A8D6-C1F80201D933}"/>
              </a:ext>
            </a:extLst>
          </p:cNvPr>
          <p:cNvSpPr/>
          <p:nvPr/>
        </p:nvSpPr>
        <p:spPr>
          <a:xfrm>
            <a:off x="9253040" y="6249195"/>
            <a:ext cx="2905228" cy="467545"/>
          </a:xfrm>
          <a:prstGeom prst="roundRect">
            <a:avLst>
              <a:gd name="adj" fmla="val 8594"/>
            </a:avLst>
          </a:prstGeom>
          <a:solidFill>
            <a:srgbClr val="048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AE77ED5-791E-4508-7B97-C8F3E2DE0F55}"/>
              </a:ext>
            </a:extLst>
          </p:cNvPr>
          <p:cNvSpPr/>
          <p:nvPr/>
        </p:nvSpPr>
        <p:spPr>
          <a:xfrm>
            <a:off x="1801035" y="202721"/>
            <a:ext cx="8561638" cy="981541"/>
          </a:xfrm>
          <a:prstGeom prst="roundRect">
            <a:avLst>
              <a:gd name="adj" fmla="val 11548"/>
            </a:avLst>
          </a:prstGeom>
          <a:solidFill>
            <a:srgbClr val="048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E91081-42BD-30AE-B6D6-5C75379FE3ED}"/>
              </a:ext>
            </a:extLst>
          </p:cNvPr>
          <p:cNvSpPr/>
          <p:nvPr/>
        </p:nvSpPr>
        <p:spPr>
          <a:xfrm>
            <a:off x="0" y="6718459"/>
            <a:ext cx="12191999" cy="103243"/>
          </a:xfrm>
          <a:prstGeom prst="rect">
            <a:avLst/>
          </a:prstGeom>
          <a:solidFill>
            <a:srgbClr val="DF22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046" tIns="66022" rIns="132046" bIns="66022" rtlCol="0" anchor="ctr"/>
          <a:lstStyle/>
          <a:p>
            <a:pPr algn="ctr"/>
            <a:endParaRPr lang="ru-RU" sz="2585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77136DE-C123-CB80-3625-49C83A6D0616}"/>
              </a:ext>
            </a:extLst>
          </p:cNvPr>
          <p:cNvSpPr/>
          <p:nvPr/>
        </p:nvSpPr>
        <p:spPr>
          <a:xfrm>
            <a:off x="290299" y="1220257"/>
            <a:ext cx="1499007" cy="206846"/>
          </a:xfrm>
          <a:prstGeom prst="roundRect">
            <a:avLst>
              <a:gd name="adj" fmla="val 16667"/>
            </a:avLst>
          </a:prstGeom>
          <a:solidFill>
            <a:srgbClr val="20BB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Актуальность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97B98-5C27-A142-801B-3A59EB8E501A}"/>
              </a:ext>
            </a:extLst>
          </p:cNvPr>
          <p:cNvSpPr txBox="1"/>
          <p:nvPr/>
        </p:nvSpPr>
        <p:spPr>
          <a:xfrm>
            <a:off x="9260024" y="6229845"/>
            <a:ext cx="27162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Алескерова Хаяле </a:t>
            </a:r>
            <a:r>
              <a:rPr lang="ru-RU" sz="800" b="1" dirty="0" err="1">
                <a:solidFill>
                  <a:schemeClr val="bg1"/>
                </a:solidFill>
              </a:rPr>
              <a:t>Асифовна</a:t>
            </a:r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800" b="1" dirty="0">
                <a:solidFill>
                  <a:schemeClr val="bg1"/>
                </a:solidFill>
                <a:hlinkClick r:id="rId3"/>
              </a:rPr>
              <a:t>khayale97@mail.ru</a:t>
            </a:r>
            <a:endParaRPr lang="ru-RU" sz="800" b="1" dirty="0">
              <a:solidFill>
                <a:schemeClr val="bg1"/>
              </a:solidFill>
            </a:endParaRPr>
          </a:p>
          <a:p>
            <a:r>
              <a:rPr lang="en-US" sz="800" b="1" u="sng" dirty="0">
                <a:solidFill>
                  <a:schemeClr val="bg1"/>
                </a:solidFill>
                <a:hlinkClick r:id="rId4"/>
              </a:rPr>
              <a:t>dr.roma1986@gmail.com</a:t>
            </a:r>
            <a:br>
              <a:rPr lang="en-US" sz="900" dirty="0"/>
            </a:b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C2AE1E-1F68-F8C5-A68E-E3F5DF9AB99E}"/>
              </a:ext>
            </a:extLst>
          </p:cNvPr>
          <p:cNvSpPr txBox="1"/>
          <p:nvPr/>
        </p:nvSpPr>
        <p:spPr>
          <a:xfrm>
            <a:off x="1789307" y="209511"/>
            <a:ext cx="776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err="1">
                <a:solidFill>
                  <a:schemeClr val="bg1"/>
                </a:solidFill>
              </a:rPr>
              <a:t>Десмоидный</a:t>
            </a:r>
            <a:r>
              <a:rPr lang="ru-RU" sz="1800" b="1" dirty="0">
                <a:solidFill>
                  <a:schemeClr val="bg1"/>
                </a:solidFill>
              </a:rPr>
              <a:t> фиброматоз. Описание клинического случая.</a:t>
            </a:r>
            <a:r>
              <a:rPr lang="ru-RU" sz="1800" b="1" dirty="0"/>
              <a:t> </a:t>
            </a:r>
            <a:endParaRPr lang="ru-RU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6E01B8-C517-FB6B-4DA3-2F707D5CB142}"/>
              </a:ext>
            </a:extLst>
          </p:cNvPr>
          <p:cNvSpPr txBox="1"/>
          <p:nvPr/>
        </p:nvSpPr>
        <p:spPr>
          <a:xfrm>
            <a:off x="1795137" y="559612"/>
            <a:ext cx="9240403" cy="62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Х.А.Алескерова</a:t>
            </a:r>
            <a:r>
              <a:rPr lang="ru-RU" sz="1100" b="1" baseline="30000" dirty="0">
                <a:solidFill>
                  <a:schemeClr val="bg1"/>
                </a:solidFill>
              </a:rPr>
              <a:t>1</a:t>
            </a:r>
            <a:r>
              <a:rPr lang="ru-RU" sz="1100" b="1" dirty="0">
                <a:solidFill>
                  <a:schemeClr val="bg1"/>
                </a:solidFill>
              </a:rPr>
              <a:t>, О.М.Романцова</a:t>
            </a:r>
            <a:r>
              <a:rPr lang="ru-RU" sz="1100" b="1" baseline="30000" dirty="0">
                <a:solidFill>
                  <a:schemeClr val="bg1"/>
                </a:solidFill>
              </a:rPr>
              <a:t>1</a:t>
            </a:r>
            <a:r>
              <a:rPr lang="ru-RU" sz="1100" b="1" dirty="0">
                <a:solidFill>
                  <a:schemeClr val="bg1"/>
                </a:solidFill>
              </a:rPr>
              <a:t>, В.В.Хайруллова</a:t>
            </a:r>
            <a:r>
              <a:rPr lang="ru-RU" sz="1100" b="1" baseline="30000" dirty="0">
                <a:solidFill>
                  <a:schemeClr val="bg1"/>
                </a:solidFill>
              </a:rPr>
              <a:t>1</a:t>
            </a:r>
            <a:r>
              <a:rPr lang="ru-RU" sz="1100" b="1" dirty="0">
                <a:solidFill>
                  <a:schemeClr val="bg1"/>
                </a:solidFill>
              </a:rPr>
              <a:t>, М.М.Ефимова</a:t>
            </a:r>
            <a:r>
              <a:rPr lang="ru-RU" sz="1100" b="1" baseline="30000" dirty="0">
                <a:solidFill>
                  <a:schemeClr val="bg1"/>
                </a:solidFill>
              </a:rPr>
              <a:t>1</a:t>
            </a:r>
            <a:r>
              <a:rPr lang="ru-RU" sz="1100" b="1" dirty="0">
                <a:solidFill>
                  <a:schemeClr val="bg1"/>
                </a:solidFill>
              </a:rPr>
              <a:t>, В.Ю.Панарина</a:t>
            </a:r>
            <a:r>
              <a:rPr lang="ru-RU" sz="1100" b="1" baseline="30000" dirty="0">
                <a:solidFill>
                  <a:schemeClr val="bg1"/>
                </a:solidFill>
              </a:rPr>
              <a:t>1</a:t>
            </a:r>
            <a:r>
              <a:rPr lang="ru-RU" sz="1100" b="1" dirty="0">
                <a:solidFill>
                  <a:schemeClr val="bg1"/>
                </a:solidFill>
              </a:rPr>
              <a:t>, П.Л.Прищеп</a:t>
            </a:r>
            <a:r>
              <a:rPr lang="ru-RU" sz="1100" b="1" baseline="30000" dirty="0">
                <a:solidFill>
                  <a:schemeClr val="bg1"/>
                </a:solidFill>
              </a:rPr>
              <a:t>1</a:t>
            </a:r>
            <a:r>
              <a:rPr lang="ru-RU" sz="1100" b="1" dirty="0">
                <a:solidFill>
                  <a:schemeClr val="bg1"/>
                </a:solidFill>
              </a:rPr>
              <a:t>, К.И.Киргизов</a:t>
            </a:r>
            <a:r>
              <a:rPr lang="ru-RU" sz="1100" b="1" baseline="30000" dirty="0">
                <a:solidFill>
                  <a:schemeClr val="bg1"/>
                </a:solidFill>
              </a:rPr>
              <a:t>1</a:t>
            </a:r>
            <a:r>
              <a:rPr lang="ru-RU" sz="1100" b="1" dirty="0">
                <a:solidFill>
                  <a:schemeClr val="bg1"/>
                </a:solidFill>
              </a:rPr>
              <a:t>, С.Р.Варфоломеева</a:t>
            </a:r>
            <a:r>
              <a:rPr lang="ru-RU" sz="1100" b="1" baseline="30000" dirty="0">
                <a:solidFill>
                  <a:schemeClr val="bg1"/>
                </a:solidFill>
              </a:rPr>
              <a:t>1   </a:t>
            </a:r>
            <a:endParaRPr lang="ru-RU" sz="1100" dirty="0">
              <a:solidFill>
                <a:schemeClr val="bg1"/>
              </a:solidFill>
            </a:endParaRPr>
          </a:p>
          <a:p>
            <a:endParaRPr lang="ru-RU" sz="123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6E8F0C-DB83-DE0C-D0EC-E0B696CD09A6}"/>
              </a:ext>
            </a:extLst>
          </p:cNvPr>
          <p:cNvSpPr txBox="1"/>
          <p:nvPr/>
        </p:nvSpPr>
        <p:spPr>
          <a:xfrm>
            <a:off x="1789307" y="909042"/>
            <a:ext cx="9158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1. ФГБУ «НМИЦ онкологии им. </a:t>
            </a:r>
            <a:r>
              <a:rPr lang="ru-RU" sz="1100" b="1" dirty="0" err="1">
                <a:solidFill>
                  <a:schemeClr val="bg1"/>
                </a:solidFill>
              </a:rPr>
              <a:t>Н.Н.Блохина</a:t>
            </a:r>
            <a:r>
              <a:rPr lang="ru-RU" sz="1100" b="1" dirty="0">
                <a:solidFill>
                  <a:schemeClr val="bg1"/>
                </a:solidFill>
              </a:rPr>
              <a:t>» Минздрава России; Россия, 115478, Москва, Каширское шоссе, 23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9DDF0B92-A15D-88CB-2838-8CCDCC492947}"/>
              </a:ext>
            </a:extLst>
          </p:cNvPr>
          <p:cNvSpPr/>
          <p:nvPr/>
        </p:nvSpPr>
        <p:spPr>
          <a:xfrm>
            <a:off x="307975" y="3086328"/>
            <a:ext cx="1911977" cy="210404"/>
          </a:xfrm>
          <a:prstGeom prst="roundRect">
            <a:avLst>
              <a:gd name="adj" fmla="val 16667"/>
            </a:avLst>
          </a:prstGeom>
          <a:solidFill>
            <a:srgbClr val="20BB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Материалы и методы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46E7AAE7-D04B-CB1A-ED4E-4FE33A9D12F3}"/>
              </a:ext>
            </a:extLst>
          </p:cNvPr>
          <p:cNvSpPr/>
          <p:nvPr/>
        </p:nvSpPr>
        <p:spPr>
          <a:xfrm>
            <a:off x="320229" y="4843004"/>
            <a:ext cx="1489948" cy="237376"/>
          </a:xfrm>
          <a:prstGeom prst="roundRect">
            <a:avLst>
              <a:gd name="adj" fmla="val 16667"/>
            </a:avLst>
          </a:prstGeom>
          <a:solidFill>
            <a:srgbClr val="20BB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Результаты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D2D5046B-04B2-AC28-484A-AA2644A192AF}"/>
              </a:ext>
            </a:extLst>
          </p:cNvPr>
          <p:cNvSpPr/>
          <p:nvPr/>
        </p:nvSpPr>
        <p:spPr>
          <a:xfrm>
            <a:off x="8018882" y="5048519"/>
            <a:ext cx="1911977" cy="237375"/>
          </a:xfrm>
          <a:prstGeom prst="roundRect">
            <a:avLst>
              <a:gd name="adj" fmla="val 16667"/>
            </a:avLst>
          </a:prstGeom>
          <a:solidFill>
            <a:srgbClr val="20BB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Выводы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CD11BB-4424-3B04-9F45-477B771E0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t="21290" r="11883" b="23634"/>
          <a:stretch>
            <a:fillRect/>
          </a:stretch>
        </p:blipFill>
        <p:spPr>
          <a:xfrm>
            <a:off x="266872" y="188914"/>
            <a:ext cx="1522435" cy="82159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42D661-8F85-AA1E-5FFA-26786BC14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832" y="1273886"/>
            <a:ext cx="3193523" cy="21100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3F41FBC-5919-916F-1331-EF763788F0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2673" y="209511"/>
            <a:ext cx="1775695" cy="9544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85" y="1259239"/>
            <a:ext cx="4074279" cy="20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116" y="3624553"/>
            <a:ext cx="3699769" cy="132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mail.ronc.ru (512×512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mail.ronc.ru (512×512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mail.ronc.ru (512×512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51271" y="3442676"/>
            <a:ext cx="3320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Рис. 5 Стандартная тактика лечения пациентов с ДФ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11660" y="4734235"/>
            <a:ext cx="32357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Рис. 6 Тактика лечения нашей пациентки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981804" y="3734064"/>
            <a:ext cx="4176464" cy="0"/>
          </a:xfrm>
          <a:prstGeom prst="line">
            <a:avLst/>
          </a:prstGeom>
          <a:ln w="50800" cmpd="thinThick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47071" y="6267836"/>
            <a:ext cx="35438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Рис 1-4. Картина МРТ: инициально и после 6 курсов ПХТ.</a:t>
            </a: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52" y="4508166"/>
            <a:ext cx="2120648" cy="64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C41A4D-BF2B-7EEF-019E-05A6E0698C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4393" y="3237022"/>
            <a:ext cx="3432962" cy="30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3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354</Words>
  <Application>Microsoft Macintosh PowerPoint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Aptos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Хаяле Алескерова</cp:lastModifiedBy>
  <cp:revision>51</cp:revision>
  <dcterms:created xsi:type="dcterms:W3CDTF">2020-12-01T10:14:34Z</dcterms:created>
  <dcterms:modified xsi:type="dcterms:W3CDTF">2026-04-20T13:01:40Z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2025-10-30T09:53:48Z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2c42616a-6f5c-4753-9c95-e0f8bae01c57</vt:lpwstr>
  </property>
  <property fmtid="{D5CDD505-2E9C-101B-9397-08002B2CF9AE}" pid="7" name="MSIP_Label_defa4170-0d19-0005-0004-bc88714345d2_ActionId">
    <vt:lpwstr>28ad71e1-9997-471b-a436-32f30cae0f7f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50, 3, 0, 1</vt:lpwstr>
  </property>
</Properties>
</file>