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70AD47"/>
          </p15:clr>
        </p15:guide>
        <p15:guide id="6" orient="horz" pos="845" userDrawn="1">
          <p15:clr>
            <a:srgbClr val="A4A3A4"/>
          </p15:clr>
        </p15:guide>
        <p15:guide id="9" pos="2525" userDrawn="1">
          <p15:clr>
            <a:srgbClr val="70AD47"/>
          </p15:clr>
        </p15:guide>
        <p15:guide id="10" orient="horz" pos="2115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1" userDrawn="1">
          <p15:clr>
            <a:srgbClr val="A4A3A4"/>
          </p15:clr>
        </p15:guide>
        <p15:guide id="13" pos="2615" userDrawn="1">
          <p15:clr>
            <a:srgbClr val="A4A3A4"/>
          </p15:clr>
        </p15:guide>
        <p15:guide id="14" pos="7525" userDrawn="1">
          <p15:clr>
            <a:srgbClr val="A4A3A4"/>
          </p15:clr>
        </p15:guide>
        <p15:guide id="15" pos="155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25C7D9"/>
    <a:srgbClr val="F35C69"/>
    <a:srgbClr val="000000"/>
    <a:srgbClr val="DF2227"/>
    <a:srgbClr val="20BBE3"/>
    <a:srgbClr val="078098"/>
    <a:srgbClr val="4C76AA"/>
    <a:srgbClr val="E02126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1"/>
    <p:restoredTop sz="95314" autoAdjust="0"/>
  </p:normalViewPr>
  <p:slideViewPr>
    <p:cSldViewPr>
      <p:cViewPr varScale="1">
        <p:scale>
          <a:sx n="70" d="100"/>
          <a:sy n="70" d="100"/>
        </p:scale>
        <p:origin x="640" y="88"/>
      </p:cViewPr>
      <p:guideLst>
        <p:guide pos="3840"/>
        <p:guide orient="horz" pos="845"/>
        <p:guide pos="2525"/>
        <p:guide orient="horz" pos="2115"/>
        <p:guide orient="horz" pos="119"/>
        <p:guide orient="horz" pos="4201"/>
        <p:guide pos="2615"/>
        <p:guide pos="7525"/>
        <p:guide pos="155"/>
        <p:guide pos="5013"/>
        <p:guide pos="5110"/>
        <p:guide orient="horz" pos="981"/>
        <p:guide orient="horz" pos="2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pPr/>
              <a:t>17.04.2026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1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71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55713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50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816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1320483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483" rtl="0" eaLnBrk="1" latinLnBrk="0" hangingPunct="1">
        <a:spcBef>
          <a:spcPct val="20000"/>
        </a:spcBef>
        <a:buFont typeface="Arial" panose="020B0604020202020204" pitchFamily="34" charset="0"/>
        <a:buNone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1072892" indent="-41265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650604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2310845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2971086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3631328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6pPr>
      <a:lvl7pPr marL="4291569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7pPr>
      <a:lvl8pPr marL="4951811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8pPr>
      <a:lvl9pPr marL="5612052" indent="-330120" algn="l" defTabSz="1320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242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483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724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6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207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449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690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1" algn="l" defTabSz="1320483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4B43523-0896-3784-E223-24517D31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xmlns="" id="{64960031-FB7B-2EF1-59B6-DB29D1FF9EA0}"/>
              </a:ext>
            </a:extLst>
          </p:cNvPr>
          <p:cNvSpPr/>
          <p:nvPr/>
        </p:nvSpPr>
        <p:spPr>
          <a:xfrm>
            <a:off x="7536161" y="3429001"/>
            <a:ext cx="4417398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xmlns="" id="{39B630DA-110B-D379-F659-F2191B949AB8}"/>
              </a:ext>
            </a:extLst>
          </p:cNvPr>
          <p:cNvSpPr/>
          <p:nvPr/>
        </p:nvSpPr>
        <p:spPr>
          <a:xfrm>
            <a:off x="6816080" y="1557339"/>
            <a:ext cx="5125463" cy="1655760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xmlns="" id="{804B8F12-A3F1-00A7-E14B-4CEB13457D64}"/>
              </a:ext>
            </a:extLst>
          </p:cNvPr>
          <p:cNvSpPr/>
          <p:nvPr/>
        </p:nvSpPr>
        <p:spPr>
          <a:xfrm>
            <a:off x="4727848" y="1557338"/>
            <a:ext cx="1944216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xmlns="" id="{53DFDE05-FFDE-E277-2C30-F66DC5EC6414}"/>
              </a:ext>
            </a:extLst>
          </p:cNvPr>
          <p:cNvSpPr/>
          <p:nvPr/>
        </p:nvSpPr>
        <p:spPr>
          <a:xfrm>
            <a:off x="246064" y="1557339"/>
            <a:ext cx="4337768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xmlns="" id="{56395220-5147-F4F5-796E-B0DABEDB2D6F}"/>
              </a:ext>
            </a:extLst>
          </p:cNvPr>
          <p:cNvSpPr/>
          <p:nvPr/>
        </p:nvSpPr>
        <p:spPr>
          <a:xfrm>
            <a:off x="236008" y="3429000"/>
            <a:ext cx="7084128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xmlns="" id="{22D2B7DE-F031-8716-A8D6-C1F80201D933}"/>
              </a:ext>
            </a:extLst>
          </p:cNvPr>
          <p:cNvSpPr/>
          <p:nvPr/>
        </p:nvSpPr>
        <p:spPr>
          <a:xfrm>
            <a:off x="7536160" y="5661248"/>
            <a:ext cx="4409778" cy="1007839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xmlns="" id="{1AE77ED5-791E-4508-7B97-C8F3E2DE0F55}"/>
              </a:ext>
            </a:extLst>
          </p:cNvPr>
          <p:cNvSpPr/>
          <p:nvPr/>
        </p:nvSpPr>
        <p:spPr>
          <a:xfrm>
            <a:off x="1775520" y="116632"/>
            <a:ext cx="8352928" cy="1224533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5E91081-42BD-30AE-B6D6-5C75379FE3ED}"/>
              </a:ext>
            </a:extLst>
          </p:cNvPr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xmlns="" id="{F77136DE-C123-CB80-3625-49C83A6D0616}"/>
              </a:ext>
            </a:extLst>
          </p:cNvPr>
          <p:cNvSpPr/>
          <p:nvPr/>
        </p:nvSpPr>
        <p:spPr>
          <a:xfrm>
            <a:off x="252774" y="1471160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7597B98-5C27-A142-801B-3A59EB8E501A}"/>
              </a:ext>
            </a:extLst>
          </p:cNvPr>
          <p:cNvSpPr txBox="1"/>
          <p:nvPr/>
        </p:nvSpPr>
        <p:spPr>
          <a:xfrm>
            <a:off x="7608168" y="5733256"/>
            <a:ext cx="36747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solidFill>
                  <a:schemeClr val="bg1"/>
                </a:solidFill>
              </a:rPr>
              <a:t>ФИО для </a:t>
            </a:r>
            <a:r>
              <a:rPr lang="ru-RU" sz="1200" dirty="0" smtClean="0">
                <a:solidFill>
                  <a:schemeClr val="bg1"/>
                </a:solidFill>
              </a:rPr>
              <a:t>связи</a:t>
            </a:r>
            <a:r>
              <a:rPr lang="ru-RU" sz="1200" dirty="0">
                <a:solidFill>
                  <a:schemeClr val="bg1"/>
                </a:solidFill>
              </a:rPr>
              <a:t/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электронная </a:t>
            </a:r>
            <a:r>
              <a:rPr lang="ru-RU" sz="1200" dirty="0" smtClean="0">
                <a:solidFill>
                  <a:schemeClr val="bg1"/>
                </a:solidFill>
              </a:rPr>
              <a:t>почта </a:t>
            </a:r>
            <a:r>
              <a:rPr lang="ru-RU" sz="1200" dirty="0">
                <a:solidFill>
                  <a:schemeClr val="bg1"/>
                </a:solidFill>
              </a:rPr>
              <a:t/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QR</a:t>
            </a:r>
            <a:r>
              <a:rPr lang="ru-RU" sz="1200" dirty="0">
                <a:solidFill>
                  <a:schemeClr val="bg1"/>
                </a:solidFill>
              </a:rPr>
              <a:t> код на публикацию/ страницу исследователя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3C2AE1E-1F68-F8C5-A68E-E3F5DF9AB99E}"/>
              </a:ext>
            </a:extLst>
          </p:cNvPr>
          <p:cNvSpPr txBox="1"/>
          <p:nvPr/>
        </p:nvSpPr>
        <p:spPr>
          <a:xfrm>
            <a:off x="1847528" y="188640"/>
            <a:ext cx="3240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НАЗВАНИЕ ПОСТЕРА 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D6E01B8-C517-FB6B-4DA3-2F707D5CB142}"/>
              </a:ext>
            </a:extLst>
          </p:cNvPr>
          <p:cNvSpPr txBox="1"/>
          <p:nvPr/>
        </p:nvSpPr>
        <p:spPr>
          <a:xfrm>
            <a:off x="1919536" y="620688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chemeClr val="bg1"/>
                </a:solidFill>
              </a:rPr>
              <a:t>Фамилия И.О. авторов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C6E8F0C-DB83-DE0C-D0EC-E0B696CD09A6}"/>
              </a:ext>
            </a:extLst>
          </p:cNvPr>
          <p:cNvSpPr txBox="1"/>
          <p:nvPr/>
        </p:nvSpPr>
        <p:spPr>
          <a:xfrm>
            <a:off x="1919536" y="836712"/>
            <a:ext cx="14401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chemeClr val="bg1"/>
                </a:solidFill>
              </a:rPr>
              <a:t>Учреждения. город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92983A6-B487-690B-A8E3-45229D0C7806}"/>
              </a:ext>
            </a:extLst>
          </p:cNvPr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23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xmlns="" id="{DD523B77-A064-49B9-24CA-8AB05DB4C1DD}"/>
              </a:ext>
            </a:extLst>
          </p:cNvPr>
          <p:cNvSpPr/>
          <p:nvPr/>
        </p:nvSpPr>
        <p:spPr>
          <a:xfrm>
            <a:off x="4799856" y="148478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xmlns="" id="{9DDF0B92-A15D-88CB-2838-8CCDCC492947}"/>
              </a:ext>
            </a:extLst>
          </p:cNvPr>
          <p:cNvSpPr/>
          <p:nvPr/>
        </p:nvSpPr>
        <p:spPr>
          <a:xfrm>
            <a:off x="6816080" y="1484784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xmlns="" id="{46E7AAE7-D04B-CB1A-ED4E-4FE33A9D12F3}"/>
              </a:ext>
            </a:extLst>
          </p:cNvPr>
          <p:cNvSpPr/>
          <p:nvPr/>
        </p:nvSpPr>
        <p:spPr>
          <a:xfrm>
            <a:off x="250841" y="336164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D2D5046B-04B2-AC28-484A-AA2644A192AF}"/>
              </a:ext>
            </a:extLst>
          </p:cNvPr>
          <p:cNvSpPr/>
          <p:nvPr/>
        </p:nvSpPr>
        <p:spPr>
          <a:xfrm>
            <a:off x="7536160" y="3356992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81DA0EC-4D39-0DA4-3E27-DA21C4F60D0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36" y="5517232"/>
            <a:ext cx="1857732" cy="11115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1CD11BB-4424-3B04-9F45-477B771E0B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119336" y="116632"/>
            <a:ext cx="1580656" cy="853009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63352" y="1717867"/>
            <a:ext cx="4320480" cy="153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8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есмотря на значительный прогресс в лечении детских острых лейкозов, пациенты с неблагоприятными прогностическими факторами по-прежнему характеризуются высоким риском неудачи терапии и рецидива заболевания. К таким формам относятся T-клеточный острый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лимфобластный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 (T-ALL), манифестирующий с экстремальным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гиперлейкоцитозом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также острый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миелобластный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 (ОМЛ), рефрактерный к индукционной химиотерапии. В этих клинических ситуациях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аллогенная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трансплантация гемопоэтических стволовых клеток (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алло-ТГСК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рассматривается как наиболее эффективная потенциально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куративная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стратегия. Однако оптимальные сроки проведения трансплантации и отбор пациентов в педиатрической практике остаются предметом дискуссий, что определяет актуальность представления клинических наблюдений данной категории больных.</a:t>
            </a:r>
            <a:endParaRPr kumimoji="0" lang="ru-RU" sz="8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655840" y="1882208"/>
            <a:ext cx="2016224" cy="126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Описать клинические характеристики, лечебную тактику и ранние исходы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аллогенной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трансплантации гемопоэтических стволовых клеток у двух педиатрических пациентов с острыми лейкозами высокого риска - T-ALL с экстремальным </a:t>
            </a:r>
            <a:r>
              <a:rPr kumimoji="0" lang="ru-RU" sz="8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гиперлейкоцитозом</a:t>
            </a:r>
            <a:r>
              <a:rPr kumimoji="0" lang="ru-RU" sz="8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рефрактерным ОМЛ.</a:t>
            </a:r>
            <a:endParaRPr kumimoji="0" lang="ru-RU" sz="8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6816080" y="1772816"/>
            <a:ext cx="511256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Проведён ретроспективный анализ двух клинических случаев. Оценивались</a:t>
            </a:r>
            <a:r>
              <a:rPr kumimoji="0" lang="ru-RU" sz="7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клинические данные, ответ на терапию, ранние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посттрансплантационные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исходы и общее состояние пациентов.</a:t>
            </a:r>
            <a:endParaRPr kumimoji="0" lang="ru-RU" sz="7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Случай 1. Пациентка (дата рождения 08.07.2020) с диагнозом T-клеточный острый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лимфобластный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лейкоз, группа высокого риска, с экстремальным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гиперлейкоцитозом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 дебюте заболевания (лейкоциты 586,2×10</a:t>
            </a:r>
            <a:r>
              <a:rPr kumimoji="0" lang="ru-RU" sz="75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/мкл). С марта 2024 года получала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полихимиотерапию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протоколу MB-2015 (индукция, консолидация,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реиндукция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поддерживающая терапия). С учётом неблагоприятных прогностических факторов 27.01.2025 г. выполнена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аллогенная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ТГСК от полностью HLA-совместимого родственного донора (10/10). Параллельно проводилась противовирусная терапия по поводу хронической HCV-инфекции.</a:t>
            </a:r>
            <a:endParaRPr kumimoji="0" lang="ru-RU" sz="7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Случай 2. Пациентка (дата рождения 15.10.2017) с диагнозом острый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миелобластный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лейкоз, М2-вариант,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non-responder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индукционной терапии по протоколу AML-BFM-2019. После курсов индукции ремиссия не была достигнута, в связи с чем проведена интенсификация лечения (курс консолидации НАЭ) с последующим тотальным облучением тела и выполнением </a:t>
            </a:r>
            <a:r>
              <a:rPr kumimoji="0" lang="ru-RU" sz="75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аллогенной</a:t>
            </a:r>
            <a:r>
              <a:rPr kumimoji="0" lang="ru-RU" sz="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ТГСК 17.03.2025 г. от родственного HLA-идентичного донора (10/10).</a:t>
            </a:r>
            <a:endParaRPr kumimoji="0" lang="ru-RU" sz="7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63353" y="3647782"/>
            <a:ext cx="68407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                 Оба клинических случая отражают крайне агрессивное течение заболевания, потребовавшее раннего перехода к трансплантационному этапу лечения.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Экстремальный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гиперлейкоцитоз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при T-ALL является независимым фактором неблагоприятного прогноза и ассоциирован с высокой частотой осложнений,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резистентностью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к стандартной химиотерапии и повышенным риском рецидива. Современные исследования показывают, что проведение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алло-ТГСК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в первой ремиссии у тщательно отобранных пациентов данной группы может улучшить показатели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безрецидивной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выживаемости.</a:t>
            </a:r>
          </a:p>
          <a:p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Рефрактерность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ОМЛ к индукционной терапии остаётся одним из наиболее значимых предикторов неблагоприятного исхода. В этой клинической ситуации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аллогенная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ТГСК является предпочтительной лечебной стратегией, позволяющей достичь длительного контроля заболевания за счёт эффекта «трансплантат против лейкоза».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В представленных наблюдениях выполнение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алло-ТГСК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от полностью HLA-совместимых родственных доноров (10/10) обеспечило благоприятное течение раннего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посттрансплантационного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периода. На момент описания обе пациентки находятся в удовлетворительном клиническом состоянии, что свидетельствует о потенциальной эффективности выбранной лечебной тактики.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7464152" y="3717032"/>
            <a:ext cx="4536504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Острые лейкозы высокого риска у детей, включая T-клеточный острый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лимфобластный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 с экстремальным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гиперлейкоцитозом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рефрактерный к индукционной терапии острый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миелобластный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лейкоз, по-прежнему представляют собой значительную терапевтическую проблему. Представленные клинические наблюдения демонстрируют, что ранняя стратификация риска и своевременное выполнение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аллогенной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трансплантации гемопоэтических стволовых клеток от полностью HLA-совместимых родственных доноров могут обеспечить благоприятные ранние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посттрансплантационные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исходы. Полученные данные подтверждают ключевую роль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алло-ТГСК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как потенциально перспективного метода лечения у тщательно отобранных пациентов детского возраста и подчёркивают необходимость индивидуализированного,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риск-адаптированного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подхода в терапии острых лейкозов высокого риска.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4223792" y="188640"/>
            <a:ext cx="6048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Аллогенная</a:t>
            </a:r>
            <a:r>
              <a:rPr kumimoji="0" lang="ru-RU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трансплантация гемопоэтических стволовых клеток у детей с острыми лейкозами высокого риска: клинические исходы при T-ALL с </a:t>
            </a:r>
            <a:r>
              <a:rPr kumimoji="0" lang="ru-RU" sz="1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гиперлейкоцитозом</a:t>
            </a:r>
            <a:r>
              <a:rPr kumimoji="0" lang="ru-RU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рефрактерном ОМЛ.</a:t>
            </a:r>
            <a:endParaRPr kumimoji="0" lang="ru-RU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287688" y="620688"/>
            <a:ext cx="675537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Ризаева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Ф.А.,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Маткаримова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Д.С.,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Арипова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Н.Б.,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Еримбетова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И.О.,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Рустамова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Н.С., Ибрагимова С.З., Бабаханова Н.Н.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215680" y="836712"/>
            <a:ext cx="65293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Научно-практический медицинский центр детской онкологии, гематологии и иммунологии (Ташкент, Узбекистан)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Ташкентский Государственный медицинский университет (Ташкент, Узбекистан)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8760296" y="5805264"/>
            <a:ext cx="20882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Ризаева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Феруза</a:t>
            </a:r>
            <a:r>
              <a:rPr kumimoji="0" lang="ru-RU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Абдулхамитовна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Рисунок 37" descr="logo языки_new_Монтажная область 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264352" y="-243408"/>
            <a:ext cx="3744416" cy="2106234"/>
          </a:xfrm>
          <a:prstGeom prst="rect">
            <a:avLst/>
          </a:prstGeom>
        </p:spPr>
      </p:pic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8760296" y="6093296"/>
            <a:ext cx="208823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feruza7575@mail.ru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1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622</Words>
  <Application>Microsoft Office PowerPoint</Application>
  <PresentationFormat>Geniş ekran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Тема Office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Gulchekhra Tadjıeva</cp:lastModifiedBy>
  <cp:revision>41</cp:revision>
  <dcterms:created xsi:type="dcterms:W3CDTF">2020-12-01T10:14:34Z</dcterms:created>
  <dcterms:modified xsi:type="dcterms:W3CDTF">2026-04-17T19:05:33Z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