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70AD47"/>
          </p15:clr>
        </p15:guide>
        <p15:guide id="6" orient="horz" pos="845" userDrawn="1">
          <p15:clr>
            <a:srgbClr val="A4A3A4"/>
          </p15:clr>
        </p15:guide>
        <p15:guide id="9" pos="2525" userDrawn="1">
          <p15:clr>
            <a:srgbClr val="70AD47"/>
          </p15:clr>
        </p15:guide>
        <p15:guide id="10" orient="horz" pos="2115" userDrawn="1">
          <p15:clr>
            <a:srgbClr val="A4A3A4"/>
          </p15:clr>
        </p15:guide>
        <p15:guide id="11" orient="horz" pos="119" userDrawn="1">
          <p15:clr>
            <a:srgbClr val="A4A3A4"/>
          </p15:clr>
        </p15:guide>
        <p15:guide id="12" orient="horz" pos="4201" userDrawn="1">
          <p15:clr>
            <a:srgbClr val="A4A3A4"/>
          </p15:clr>
        </p15:guide>
        <p15:guide id="13" pos="2615" userDrawn="1">
          <p15:clr>
            <a:srgbClr val="A4A3A4"/>
          </p15:clr>
        </p15:guide>
        <p15:guide id="14" pos="7525" userDrawn="1">
          <p15:clr>
            <a:srgbClr val="A4A3A4"/>
          </p15:clr>
        </p15:guide>
        <p15:guide id="15" pos="155" userDrawn="1">
          <p15:clr>
            <a:srgbClr val="A4A3A4"/>
          </p15:clr>
        </p15:guide>
        <p15:guide id="17" pos="5013" userDrawn="1">
          <p15:clr>
            <a:srgbClr val="70AD47"/>
          </p15:clr>
        </p15:guide>
        <p15:guide id="18" pos="5110" userDrawn="1">
          <p15:clr>
            <a:srgbClr val="70AD47"/>
          </p15:clr>
        </p15:guide>
        <p15:guide id="19" orient="horz" pos="981" userDrawn="1">
          <p15:clr>
            <a:srgbClr val="A4A3A4"/>
          </p15:clr>
        </p15:guide>
        <p15:guide id="20" orient="horz" pos="2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099"/>
    <a:srgbClr val="25C7D9"/>
    <a:srgbClr val="F35C69"/>
    <a:srgbClr val="000000"/>
    <a:srgbClr val="DF2227"/>
    <a:srgbClr val="20BBE3"/>
    <a:srgbClr val="078098"/>
    <a:srgbClr val="4C76AA"/>
    <a:srgbClr val="E02126"/>
    <a:srgbClr val="E6E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4643"/>
  </p:normalViewPr>
  <p:slideViewPr>
    <p:cSldViewPr>
      <p:cViewPr varScale="1">
        <p:scale>
          <a:sx n="120" d="100"/>
          <a:sy n="120" d="100"/>
        </p:scale>
        <p:origin x="448" y="176"/>
      </p:cViewPr>
      <p:guideLst>
        <p:guide pos="3840"/>
        <p:guide orient="horz" pos="845"/>
        <p:guide pos="2525"/>
        <p:guide orient="horz" pos="2115"/>
        <p:guide orient="horz" pos="119"/>
        <p:guide orient="horz" pos="4201"/>
        <p:guide pos="2615"/>
        <p:guide pos="7525"/>
        <p:guide pos="155"/>
        <p:guide pos="5013"/>
        <p:guide pos="5110"/>
        <p:guide orient="horz" pos="981"/>
        <p:guide orient="horz" pos="202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lipp.kostin\Desktop\&#1044;&#1048;&#1057;&#1057;&#1045;&#1056;&#1058;&#1040;&#1062;&#1048;&#1071;\&#1050;&#1085;&#1080;&#1075;&#1072;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Лист6!$N$13</c:f>
              <c:strCache>
                <c:ptCount val="1"/>
                <c:pt idx="0">
                  <c:v>Плановые показатели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Лист6!$O$12:$Q$12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Лист6!$O$13:$Q$13</c:f>
              <c:numCache>
                <c:formatCode>General</c:formatCode>
                <c:ptCount val="3"/>
                <c:pt idx="0">
                  <c:v>12000</c:v>
                </c:pt>
                <c:pt idx="1">
                  <c:v>19000</c:v>
                </c:pt>
                <c:pt idx="2">
                  <c:v>21500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F6-40F2-B635-6E459106FF5A}"/>
            </c:ext>
          </c:extLst>
        </c:ser>
        <c:ser>
          <c:idx val="1"/>
          <c:order val="1"/>
          <c:tx>
            <c:strRef>
              <c:f>Лист6!$N$14</c:f>
              <c:strCache>
                <c:ptCount val="1"/>
                <c:pt idx="0">
                  <c:v>Фактические показатели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Лист6!$O$12:$Q$12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Лист6!$O$14:$Q$14</c:f>
              <c:numCache>
                <c:formatCode>General</c:formatCode>
                <c:ptCount val="3"/>
                <c:pt idx="0">
                  <c:v>18493</c:v>
                </c:pt>
                <c:pt idx="1">
                  <c:v>23036</c:v>
                </c:pt>
                <c:pt idx="2">
                  <c:v>29230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F6-40F2-B635-6E459106F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811832"/>
        <c:axId val="223812816"/>
      </c:barChart>
      <c:catAx>
        <c:axId val="223811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812816"/>
        <c:crosses val="autoZero"/>
        <c:auto val="1"/>
        <c:lblAlgn val="ctr"/>
        <c:lblOffset val="100"/>
        <c:noMultiLvlLbl val="0"/>
      </c:catAx>
      <c:valAx>
        <c:axId val="2238128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3811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BB5AF-1C81-924D-AD0F-F2E375D2430C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2354B-E7A9-5043-AEEC-20B98C8DF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12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2354B-E7A9-5043-AEEC-20B98C8DFB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7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433" y="2372884"/>
            <a:ext cx="11523134" cy="105611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433" y="3621023"/>
            <a:ext cx="11523134" cy="105611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0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0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80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40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0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61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21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81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557135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50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433" y="357718"/>
            <a:ext cx="11523134" cy="867307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433" y="1478349"/>
            <a:ext cx="11523134" cy="416574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160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1320483" rtl="0" eaLnBrk="1" latinLnBrk="0" hangingPunct="1">
        <a:spcBef>
          <a:spcPct val="0"/>
        </a:spcBef>
        <a:buNone/>
        <a:defRPr sz="57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20483" rtl="0" eaLnBrk="1" latinLnBrk="0" hangingPunct="1">
        <a:spcBef>
          <a:spcPct val="20000"/>
        </a:spcBef>
        <a:buFont typeface="Arial" panose="020B0604020202020204" pitchFamily="34" charset="0"/>
        <a:buNone/>
        <a:defRPr sz="2831" kern="1200">
          <a:solidFill>
            <a:schemeClr val="tx1"/>
          </a:solidFill>
          <a:latin typeface="+mn-lt"/>
          <a:ea typeface="+mn-ea"/>
          <a:cs typeface="+mn-cs"/>
        </a:defRPr>
      </a:lvl1pPr>
      <a:lvl2pPr marL="1072892" indent="-412650" algn="l" defTabSz="13204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31" kern="1200">
          <a:solidFill>
            <a:schemeClr val="tx1"/>
          </a:solidFill>
          <a:latin typeface="+mn-lt"/>
          <a:ea typeface="+mn-ea"/>
          <a:cs typeface="+mn-cs"/>
        </a:defRPr>
      </a:lvl2pPr>
      <a:lvl3pPr marL="1650604" indent="-330120" algn="l" defTabSz="13204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31" kern="1200">
          <a:solidFill>
            <a:schemeClr val="tx1"/>
          </a:solidFill>
          <a:latin typeface="+mn-lt"/>
          <a:ea typeface="+mn-ea"/>
          <a:cs typeface="+mn-cs"/>
        </a:defRPr>
      </a:lvl3pPr>
      <a:lvl4pPr marL="2310845" indent="-330120" algn="l" defTabSz="13204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31" kern="1200">
          <a:solidFill>
            <a:schemeClr val="tx1"/>
          </a:solidFill>
          <a:latin typeface="+mn-lt"/>
          <a:ea typeface="+mn-ea"/>
          <a:cs typeface="+mn-cs"/>
        </a:defRPr>
      </a:lvl4pPr>
      <a:lvl5pPr marL="2971086" indent="-330120" algn="l" defTabSz="1320483" rtl="0" eaLnBrk="1" latinLnBrk="0" hangingPunct="1">
        <a:spcBef>
          <a:spcPct val="20000"/>
        </a:spcBef>
        <a:buFont typeface="Arial" panose="020B0604020202020204" pitchFamily="34" charset="0"/>
        <a:buChar char="»"/>
        <a:defRPr sz="2831" kern="1200">
          <a:solidFill>
            <a:schemeClr val="tx1"/>
          </a:solidFill>
          <a:latin typeface="+mn-lt"/>
          <a:ea typeface="+mn-ea"/>
          <a:cs typeface="+mn-cs"/>
        </a:defRPr>
      </a:lvl5pPr>
      <a:lvl6pPr marL="3631328" indent="-330120" algn="l" defTabSz="13204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31" kern="1200">
          <a:solidFill>
            <a:schemeClr val="tx1"/>
          </a:solidFill>
          <a:latin typeface="+mn-lt"/>
          <a:ea typeface="+mn-ea"/>
          <a:cs typeface="+mn-cs"/>
        </a:defRPr>
      </a:lvl6pPr>
      <a:lvl7pPr marL="4291569" indent="-330120" algn="l" defTabSz="13204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31" kern="1200">
          <a:solidFill>
            <a:schemeClr val="tx1"/>
          </a:solidFill>
          <a:latin typeface="+mn-lt"/>
          <a:ea typeface="+mn-ea"/>
          <a:cs typeface="+mn-cs"/>
        </a:defRPr>
      </a:lvl7pPr>
      <a:lvl8pPr marL="4951811" indent="-330120" algn="l" defTabSz="13204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31" kern="1200">
          <a:solidFill>
            <a:schemeClr val="tx1"/>
          </a:solidFill>
          <a:latin typeface="+mn-lt"/>
          <a:ea typeface="+mn-ea"/>
          <a:cs typeface="+mn-cs"/>
        </a:defRPr>
      </a:lvl8pPr>
      <a:lvl9pPr marL="5612052" indent="-330120" algn="l" defTabSz="13204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04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60242" algn="l" defTabSz="13204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320483" algn="l" defTabSz="13204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3pPr>
      <a:lvl4pPr marL="1980724" algn="l" defTabSz="13204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2640966" algn="l" defTabSz="13204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3301207" algn="l" defTabSz="13204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3961449" algn="l" defTabSz="13204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4621690" algn="l" defTabSz="13204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5281931" algn="l" defTabSz="13204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filipp.kostin@dgoi.ru" TargetMode="External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43523-0896-3784-E223-24517D316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64960031-FB7B-2EF1-59B6-DB29D1FF9EA0}"/>
              </a:ext>
            </a:extLst>
          </p:cNvPr>
          <p:cNvSpPr/>
          <p:nvPr/>
        </p:nvSpPr>
        <p:spPr>
          <a:xfrm>
            <a:off x="8112125" y="3429001"/>
            <a:ext cx="3841433" cy="2088388"/>
          </a:xfrm>
          <a:prstGeom prst="roundRect">
            <a:avLst>
              <a:gd name="adj" fmla="val 20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900" dirty="0">
                <a:solidFill>
                  <a:schemeClr val="tx1"/>
                </a:solidFill>
              </a:rPr>
              <a:t>Развитие телемедицины в ФГБУ «НМИЦ ДГОИ им. Дмитрия Рогачева» Минздрава России является эффективным инструментом повышения доступности федеральной экспертизы для детей из регионов.</a:t>
            </a:r>
          </a:p>
          <a:p>
            <a:pPr algn="just"/>
            <a:r>
              <a:rPr lang="ru-RU" sz="900" dirty="0">
                <a:solidFill>
                  <a:schemeClr val="tx1"/>
                </a:solidFill>
              </a:rPr>
              <a:t>Телемедицинские технологии способствуют улучшению качества помощи за счет своевременной корректировки диагноза/лечения и оптимизации маршрутизации.</a:t>
            </a:r>
          </a:p>
          <a:p>
            <a:pPr algn="just"/>
            <a:r>
              <a:rPr lang="ru-RU" sz="900" b="1" dirty="0">
                <a:solidFill>
                  <a:schemeClr val="tx1"/>
                </a:solidFill>
              </a:rPr>
              <a:t>Перспективы: </a:t>
            </a:r>
            <a:r>
              <a:rPr lang="ru-RU" sz="900" dirty="0">
                <a:solidFill>
                  <a:schemeClr val="tx1"/>
                </a:solidFill>
              </a:rPr>
              <a:t>расширение </a:t>
            </a:r>
            <a:r>
              <a:rPr lang="ru-RU" sz="900" dirty="0" err="1">
                <a:solidFill>
                  <a:schemeClr val="tx1"/>
                </a:solidFill>
              </a:rPr>
              <a:t>мультидисциплинарных</a:t>
            </a:r>
            <a:r>
              <a:rPr lang="ru-RU" sz="900" dirty="0">
                <a:solidFill>
                  <a:schemeClr val="tx1"/>
                </a:solidFill>
              </a:rPr>
              <a:t> телемедицинских консилиумов, унификация пакета направляемых данных, интеграция обучения региональных команд через регулярные разборы.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39B630DA-110B-D379-F659-F2191B949AB8}"/>
              </a:ext>
            </a:extLst>
          </p:cNvPr>
          <p:cNvSpPr/>
          <p:nvPr/>
        </p:nvSpPr>
        <p:spPr>
          <a:xfrm>
            <a:off x="8112125" y="1557339"/>
            <a:ext cx="3829417" cy="1655760"/>
          </a:xfrm>
          <a:prstGeom prst="roundRect">
            <a:avLst>
              <a:gd name="adj" fmla="val 20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850" dirty="0">
                <a:solidFill>
                  <a:schemeClr val="tx1"/>
                </a:solidFill>
              </a:rPr>
              <a:t>Внедрение и развитие телемедицинского взаимодействия «врач–врач» между НМИЦ и региональными медицинскими организациями.</a:t>
            </a:r>
          </a:p>
          <a:p>
            <a:pPr algn="just"/>
            <a:r>
              <a:rPr lang="ru-RU" sz="850" b="1" dirty="0">
                <a:solidFill>
                  <a:schemeClr val="tx1"/>
                </a:solidFill>
              </a:rPr>
              <a:t>Оценивались (в рамках внутреннего мониторинга):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50" dirty="0">
                <a:solidFill>
                  <a:schemeClr val="tx1"/>
                </a:solidFill>
              </a:rPr>
              <a:t>сроки подготовки экспертного заключения;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50" dirty="0">
                <a:solidFill>
                  <a:schemeClr val="tx1"/>
                </a:solidFill>
              </a:rPr>
              <a:t>доля случаев с изменением/уточнением диагноза или тактики;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50" dirty="0">
                <a:solidFill>
                  <a:schemeClr val="tx1"/>
                </a:solidFill>
              </a:rPr>
              <a:t>влияние на маршрутизацию (необходимость направления в федеральный центр, возможность ведения в регионе).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804B8F12-A3F1-00A7-E14B-4CEB13457D64}"/>
              </a:ext>
            </a:extLst>
          </p:cNvPr>
          <p:cNvSpPr/>
          <p:nvPr/>
        </p:nvSpPr>
        <p:spPr>
          <a:xfrm>
            <a:off x="4151313" y="1557338"/>
            <a:ext cx="3805791" cy="1655761"/>
          </a:xfrm>
          <a:prstGeom prst="roundRect">
            <a:avLst>
              <a:gd name="adj" fmla="val 20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0" dirty="0">
              <a:solidFill>
                <a:schemeClr val="tx1"/>
              </a:solidFill>
            </a:endParaRPr>
          </a:p>
          <a:p>
            <a:pPr algn="ctr"/>
            <a:endParaRPr lang="ru-RU" sz="850" dirty="0">
              <a:solidFill>
                <a:schemeClr val="tx1"/>
              </a:solidFill>
            </a:endParaRPr>
          </a:p>
          <a:p>
            <a:pPr algn="just"/>
            <a:r>
              <a:rPr lang="ru-RU" sz="850" b="1" dirty="0">
                <a:solidFill>
                  <a:schemeClr val="tx1"/>
                </a:solidFill>
              </a:rPr>
              <a:t>Цель:</a:t>
            </a:r>
            <a:r>
              <a:rPr lang="ru-RU" sz="850" dirty="0">
                <a:solidFill>
                  <a:schemeClr val="tx1"/>
                </a:solidFill>
              </a:rPr>
              <a:t> повысить качество и доступность специализированной помощи детям с онкологическими и гематологическими заболеваниями за счет развития телемедицинских технологий в НМИЦ ДГОИ.</a:t>
            </a:r>
          </a:p>
          <a:p>
            <a:pPr algn="just"/>
            <a:r>
              <a:rPr lang="ru-RU" sz="850" b="1" dirty="0">
                <a:solidFill>
                  <a:schemeClr val="tx1"/>
                </a:solidFill>
              </a:rPr>
              <a:t>Задачи: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50" dirty="0">
                <a:solidFill>
                  <a:schemeClr val="tx1"/>
                </a:solidFill>
              </a:rPr>
              <a:t>Обеспечить экспертную поддержку: уточнение диагноза, рекомендаций по лечению, тактики ведения осложнений.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50" dirty="0">
                <a:solidFill>
                  <a:schemeClr val="tx1"/>
                </a:solidFill>
              </a:rPr>
              <a:t>Сократить сроки получения заключений и улучшить маршрутизацию пациентов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50" dirty="0">
                <a:solidFill>
                  <a:schemeClr val="tx1"/>
                </a:solidFill>
              </a:rPr>
              <a:t>Повысить компетенции региональных специалистов через разборы клинических случаев.</a:t>
            </a: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53DFDE05-FFDE-E277-2C30-F66DC5EC6414}"/>
              </a:ext>
            </a:extLst>
          </p:cNvPr>
          <p:cNvSpPr/>
          <p:nvPr/>
        </p:nvSpPr>
        <p:spPr>
          <a:xfrm>
            <a:off x="246064" y="1557339"/>
            <a:ext cx="3742980" cy="1655762"/>
          </a:xfrm>
          <a:prstGeom prst="roundRect">
            <a:avLst>
              <a:gd name="adj" fmla="val 20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900" dirty="0">
              <a:solidFill>
                <a:schemeClr val="tx1"/>
              </a:solidFill>
            </a:endParaRPr>
          </a:p>
          <a:p>
            <a:pPr algn="just"/>
            <a:r>
              <a:rPr lang="ru-RU" sz="900" dirty="0">
                <a:solidFill>
                  <a:schemeClr val="tx1"/>
                </a:solidFill>
              </a:rPr>
              <a:t>Детская онкология и гематология требуют быстрой маршрутизации, экспертной верификации диагноза и своевременной коррекции терапии.</a:t>
            </a:r>
          </a:p>
          <a:p>
            <a:pPr algn="just"/>
            <a:r>
              <a:rPr lang="ru-RU" sz="900" dirty="0">
                <a:solidFill>
                  <a:schemeClr val="tx1"/>
                </a:solidFill>
              </a:rPr>
              <a:t>Существенная часть пациентов проживает в регионах, где доступ к узким специалистам и федеральному опыту ограничен.</a:t>
            </a:r>
          </a:p>
          <a:p>
            <a:pPr algn="just"/>
            <a:r>
              <a:rPr lang="ru-RU" sz="900" dirty="0">
                <a:solidFill>
                  <a:schemeClr val="tx1"/>
                </a:solidFill>
              </a:rPr>
              <a:t>Телемедицина позволяет сократить время до принятия клинических решений, повысить преемственность между уровнями помощи и снизить число необоснованных направлений/госпитализаций.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56395220-5147-F4F5-796E-B0DABEDB2D6F}"/>
              </a:ext>
            </a:extLst>
          </p:cNvPr>
          <p:cNvSpPr/>
          <p:nvPr/>
        </p:nvSpPr>
        <p:spPr>
          <a:xfrm>
            <a:off x="2496715" y="3356992"/>
            <a:ext cx="3403100" cy="3208413"/>
          </a:xfrm>
          <a:prstGeom prst="roundRect">
            <a:avLst>
              <a:gd name="adj" fmla="val 20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>
                <a:solidFill>
                  <a:schemeClr val="tx1"/>
                </a:solidFill>
              </a:rPr>
              <a:t>Сформирован устойчивый канал связи НМИЦ с регионами для оперативного экспертного сопровождения пациентов.</a:t>
            </a:r>
          </a:p>
          <a:p>
            <a:pPr algn="just"/>
            <a:r>
              <a:rPr lang="ru-RU" sz="1000" dirty="0">
                <a:solidFill>
                  <a:schemeClr val="tx1"/>
                </a:solidFill>
              </a:rPr>
              <a:t>Телемедицинские консультации обеспечили: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более раннее принятие клинических решений по сложным случаям;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повышение обоснованности направлений в федеральный центр (приоритет — действительно нуждающимся);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возможность ведения части пациентов по рекомендациям НМИЦ на месте, без задержек, связанных с логистикой.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Отмечено улучшение преемственности и стандартизации подходов (единые рекомендации, контроль соответствия тактики профилю заболевания).</a:t>
            </a: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22D2B7DE-F031-8716-A8D6-C1F80201D933}"/>
              </a:ext>
            </a:extLst>
          </p:cNvPr>
          <p:cNvSpPr/>
          <p:nvPr/>
        </p:nvSpPr>
        <p:spPr>
          <a:xfrm>
            <a:off x="8104505" y="5661247"/>
            <a:ext cx="3841433" cy="1007839"/>
          </a:xfrm>
          <a:prstGeom prst="roundRect">
            <a:avLst>
              <a:gd name="adj" fmla="val 8594"/>
            </a:avLst>
          </a:prstGeom>
          <a:solidFill>
            <a:srgbClr val="048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85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1AE77ED5-791E-4508-7B97-C8F3E2DE0F55}"/>
              </a:ext>
            </a:extLst>
          </p:cNvPr>
          <p:cNvSpPr/>
          <p:nvPr/>
        </p:nvSpPr>
        <p:spPr>
          <a:xfrm>
            <a:off x="2270878" y="188912"/>
            <a:ext cx="7641546" cy="1152525"/>
          </a:xfrm>
          <a:prstGeom prst="roundRect">
            <a:avLst>
              <a:gd name="adj" fmla="val 11548"/>
            </a:avLst>
          </a:prstGeom>
          <a:solidFill>
            <a:srgbClr val="048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bg1"/>
              </a:solidFill>
            </a:endParaRPr>
          </a:p>
          <a:p>
            <a:endParaRPr lang="ru-RU" sz="1200" dirty="0">
              <a:solidFill>
                <a:schemeClr val="bg1"/>
              </a:solidFill>
            </a:endParaRPr>
          </a:p>
          <a:p>
            <a:endParaRPr lang="ru-RU" sz="1200" dirty="0">
              <a:solidFill>
                <a:schemeClr val="bg1"/>
              </a:solidFill>
            </a:endParaRP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dirty="0">
                <a:solidFill>
                  <a:schemeClr val="bg1"/>
                </a:solidFill>
              </a:rPr>
              <a:t>Костин Филипп Николаевич – заместитель директора управления – врач-методист</a:t>
            </a:r>
          </a:p>
          <a:p>
            <a:r>
              <a:rPr lang="ru-RU" sz="1200" dirty="0">
                <a:solidFill>
                  <a:schemeClr val="bg1"/>
                </a:solidFill>
              </a:rPr>
              <a:t>ФГБУ «НМИЦ ДГОИ им. Дмитрия Рогачева» Минздрава России, Москва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E91081-42BD-30AE-B6D6-5C75379FE3ED}"/>
              </a:ext>
            </a:extLst>
          </p:cNvPr>
          <p:cNvSpPr/>
          <p:nvPr/>
        </p:nvSpPr>
        <p:spPr>
          <a:xfrm>
            <a:off x="266873" y="6565407"/>
            <a:ext cx="11686686" cy="103681"/>
          </a:xfrm>
          <a:prstGeom prst="rect">
            <a:avLst/>
          </a:prstGeom>
          <a:solidFill>
            <a:srgbClr val="DF22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046" tIns="66022" rIns="132046" bIns="66022" rtlCol="0" anchor="ctr"/>
          <a:lstStyle/>
          <a:p>
            <a:pPr algn="ctr"/>
            <a:endParaRPr lang="ru-RU" sz="2585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F77136DE-C123-CB80-3625-49C83A6D0616}"/>
              </a:ext>
            </a:extLst>
          </p:cNvPr>
          <p:cNvSpPr/>
          <p:nvPr/>
        </p:nvSpPr>
        <p:spPr>
          <a:xfrm>
            <a:off x="252774" y="1471160"/>
            <a:ext cx="1862867" cy="325358"/>
          </a:xfrm>
          <a:prstGeom prst="roundRect">
            <a:avLst>
              <a:gd name="adj" fmla="val 16667"/>
            </a:avLst>
          </a:prstGeom>
          <a:solidFill>
            <a:srgbClr val="20BB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Актуальность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597B98-5C27-A142-801B-3A59EB8E501A}"/>
              </a:ext>
            </a:extLst>
          </p:cNvPr>
          <p:cNvSpPr txBox="1"/>
          <p:nvPr/>
        </p:nvSpPr>
        <p:spPr>
          <a:xfrm>
            <a:off x="8149006" y="5760645"/>
            <a:ext cx="3674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Контакты</a:t>
            </a:r>
          </a:p>
          <a:p>
            <a:r>
              <a:rPr lang="ru-RU" sz="1200" dirty="0">
                <a:solidFill>
                  <a:schemeClr val="bg1"/>
                </a:solidFill>
              </a:rPr>
              <a:t>Костин Филипп Николаевич – +7 999 860 83 30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  <a:hlinkClick r:id="rId3"/>
              </a:rPr>
              <a:t>filipp.kostin@dgoi.ru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C2AE1E-1F68-F8C5-A68E-E3F5DF9AB99E}"/>
              </a:ext>
            </a:extLst>
          </p:cNvPr>
          <p:cNvSpPr txBox="1"/>
          <p:nvPr/>
        </p:nvSpPr>
        <p:spPr>
          <a:xfrm>
            <a:off x="2331524" y="221641"/>
            <a:ext cx="736967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>
                <a:solidFill>
                  <a:schemeClr val="bg1"/>
                </a:solidFill>
              </a:rPr>
              <a:t>Развитие телемедицины в ФГБУ "НМИЦ ДГОИ им. Дмитрия Рогачева" Минздрава России: повышение качества и доступности специализированной помощи детям с онкологическими и гематологическими заболеваниями</a:t>
            </a: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DD523B77-A064-49B9-24CA-8AB05DB4C1DD}"/>
              </a:ext>
            </a:extLst>
          </p:cNvPr>
          <p:cNvSpPr/>
          <p:nvPr/>
        </p:nvSpPr>
        <p:spPr>
          <a:xfrm>
            <a:off x="4158836" y="1476537"/>
            <a:ext cx="1864800" cy="325358"/>
          </a:xfrm>
          <a:prstGeom prst="roundRect">
            <a:avLst>
              <a:gd name="adj" fmla="val 16667"/>
            </a:avLst>
          </a:prstGeom>
          <a:solidFill>
            <a:srgbClr val="20BB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Цели и задачи</a:t>
            </a: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9DDF0B92-A15D-88CB-2838-8CCDCC492947}"/>
              </a:ext>
            </a:extLst>
          </p:cNvPr>
          <p:cNvSpPr/>
          <p:nvPr/>
        </p:nvSpPr>
        <p:spPr>
          <a:xfrm>
            <a:off x="8123732" y="1482281"/>
            <a:ext cx="2415762" cy="325358"/>
          </a:xfrm>
          <a:prstGeom prst="roundRect">
            <a:avLst>
              <a:gd name="adj" fmla="val 16667"/>
            </a:avLst>
          </a:prstGeom>
          <a:solidFill>
            <a:srgbClr val="20BB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Материалы и методы</a:t>
            </a: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46E7AAE7-D04B-CB1A-ED4E-4FE33A9D12F3}"/>
              </a:ext>
            </a:extLst>
          </p:cNvPr>
          <p:cNvSpPr/>
          <p:nvPr/>
        </p:nvSpPr>
        <p:spPr>
          <a:xfrm>
            <a:off x="250841" y="3361644"/>
            <a:ext cx="1864800" cy="325358"/>
          </a:xfrm>
          <a:prstGeom prst="roundRect">
            <a:avLst>
              <a:gd name="adj" fmla="val 16667"/>
            </a:avLst>
          </a:prstGeom>
          <a:solidFill>
            <a:srgbClr val="20BB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Результаты</a:t>
            </a: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D2D5046B-04B2-AC28-484A-AA2644A192AF}"/>
              </a:ext>
            </a:extLst>
          </p:cNvPr>
          <p:cNvSpPr/>
          <p:nvPr/>
        </p:nvSpPr>
        <p:spPr>
          <a:xfrm>
            <a:off x="8112224" y="3356992"/>
            <a:ext cx="2405860" cy="325358"/>
          </a:xfrm>
          <a:prstGeom prst="roundRect">
            <a:avLst>
              <a:gd name="adj" fmla="val 16667"/>
            </a:avLst>
          </a:prstGeom>
          <a:solidFill>
            <a:srgbClr val="20BB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Выводы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CD11BB-4424-3B04-9F45-477B771E0B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3" t="21290" r="11883" b="23634"/>
          <a:stretch>
            <a:fillRect/>
          </a:stretch>
        </p:blipFill>
        <p:spPr>
          <a:xfrm>
            <a:off x="266872" y="188913"/>
            <a:ext cx="1853426" cy="10002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6806" y="434101"/>
            <a:ext cx="1902117" cy="536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268" y="3356992"/>
            <a:ext cx="1919356" cy="1165333"/>
          </a:xfrm>
          <a:prstGeom prst="rect">
            <a:avLst/>
          </a:prstGeom>
        </p:spPr>
      </p:pic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01593"/>
              </p:ext>
            </p:extLst>
          </p:nvPr>
        </p:nvGraphicFramePr>
        <p:xfrm>
          <a:off x="246064" y="3792543"/>
          <a:ext cx="2085460" cy="2614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792" y="4592719"/>
            <a:ext cx="1916832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174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378</Words>
  <Application>Microsoft Macintosh PowerPoint</Application>
  <PresentationFormat>Широкоэкранный</PresentationFormat>
  <Paragraphs>40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Aptos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Иван Фоломеев</cp:lastModifiedBy>
  <cp:revision>36</cp:revision>
  <dcterms:created xsi:type="dcterms:W3CDTF">2020-12-01T10:14:34Z</dcterms:created>
  <dcterms:modified xsi:type="dcterms:W3CDTF">2026-04-19T10:54:51Z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2025-10-30T09:53:48Z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2c42616a-6f5c-4753-9c95-e0f8bae01c57</vt:lpwstr>
  </property>
  <property fmtid="{D5CDD505-2E9C-101B-9397-08002B2CF9AE}" pid="7" name="MSIP_Label_defa4170-0d19-0005-0004-bc88714345d2_ActionId">
    <vt:lpwstr>28ad71e1-9997-471b-a436-32f30cae0f7f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50, 3, 0, 1</vt:lpwstr>
  </property>
</Properties>
</file>