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70AD47"/>
          </p15:clr>
        </p15:guide>
        <p15:guide id="6" orient="horz" pos="845" userDrawn="1">
          <p15:clr>
            <a:srgbClr val="A4A3A4"/>
          </p15:clr>
        </p15:guide>
        <p15:guide id="9" pos="2525" userDrawn="1">
          <p15:clr>
            <a:srgbClr val="70AD47"/>
          </p15:clr>
        </p15:guide>
        <p15:guide id="10" orient="horz" pos="2115" userDrawn="1">
          <p15:clr>
            <a:srgbClr val="A4A3A4"/>
          </p15:clr>
        </p15:guide>
        <p15:guide id="11" orient="horz" pos="119" userDrawn="1">
          <p15:clr>
            <a:srgbClr val="A4A3A4"/>
          </p15:clr>
        </p15:guide>
        <p15:guide id="12" orient="horz" pos="4201" userDrawn="1">
          <p15:clr>
            <a:srgbClr val="A4A3A4"/>
          </p15:clr>
        </p15:guide>
        <p15:guide id="13" pos="2615" userDrawn="1">
          <p15:clr>
            <a:srgbClr val="A4A3A4"/>
          </p15:clr>
        </p15:guide>
        <p15:guide id="14" pos="7525" userDrawn="1">
          <p15:clr>
            <a:srgbClr val="A4A3A4"/>
          </p15:clr>
        </p15:guide>
        <p15:guide id="15" pos="155" userDrawn="1">
          <p15:clr>
            <a:srgbClr val="A4A3A4"/>
          </p15:clr>
        </p15:guide>
        <p15:guide id="17" pos="5013" userDrawn="1">
          <p15:clr>
            <a:srgbClr val="70AD47"/>
          </p15:clr>
        </p15:guide>
        <p15:guide id="18" pos="5110" userDrawn="1">
          <p15:clr>
            <a:srgbClr val="70AD47"/>
          </p15:clr>
        </p15:guide>
        <p15:guide id="19" orient="horz" pos="981" userDrawn="1">
          <p15:clr>
            <a:srgbClr val="A4A3A4"/>
          </p15:clr>
        </p15:guide>
        <p15:guide id="20" orient="horz" pos="2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099"/>
    <a:srgbClr val="25C7D9"/>
    <a:srgbClr val="F35C69"/>
    <a:srgbClr val="000000"/>
    <a:srgbClr val="DF2227"/>
    <a:srgbClr val="20BBE3"/>
    <a:srgbClr val="078098"/>
    <a:srgbClr val="4C76AA"/>
    <a:srgbClr val="E02126"/>
    <a:srgbClr val="E6E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6"/>
    <p:restoredTop sz="94640"/>
  </p:normalViewPr>
  <p:slideViewPr>
    <p:cSldViewPr>
      <p:cViewPr varScale="1">
        <p:scale>
          <a:sx n="97" d="100"/>
          <a:sy n="97" d="100"/>
        </p:scale>
        <p:origin x="1308" y="306"/>
      </p:cViewPr>
      <p:guideLst>
        <p:guide pos="3840"/>
        <p:guide orient="horz" pos="845"/>
        <p:guide pos="2525"/>
        <p:guide orient="horz" pos="2115"/>
        <p:guide orient="horz" pos="119"/>
        <p:guide orient="horz" pos="4201"/>
        <p:guide pos="2615"/>
        <p:guide pos="7525"/>
        <p:guide pos="155"/>
        <p:guide pos="5013"/>
        <p:guide pos="5110"/>
        <p:guide orient="horz" pos="981"/>
        <p:guide orient="horz" pos="2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Kachanov" userId="2544b14dc77bde1b" providerId="LiveId" clId="{0A0F0F35-8888-41AD-8606-35DF53B97BD2}"/>
    <pc:docChg chg="modSld">
      <pc:chgData name="Denis Kachanov" userId="2544b14dc77bde1b" providerId="LiveId" clId="{0A0F0F35-8888-41AD-8606-35DF53B97BD2}" dt="2026-04-19T14:45:24.512" v="464" actId="20577"/>
      <pc:docMkLst>
        <pc:docMk/>
      </pc:docMkLst>
      <pc:sldChg chg="modSp mod">
        <pc:chgData name="Denis Kachanov" userId="2544b14dc77bde1b" providerId="LiveId" clId="{0A0F0F35-8888-41AD-8606-35DF53B97BD2}" dt="2026-04-19T14:45:24.512" v="464" actId="20577"/>
        <pc:sldMkLst>
          <pc:docMk/>
          <pc:sldMk cId="1551593877" sldId="263"/>
        </pc:sldMkLst>
        <pc:spChg chg="mod">
          <ac:chgData name="Denis Kachanov" userId="2544b14dc77bde1b" providerId="LiveId" clId="{0A0F0F35-8888-41AD-8606-35DF53B97BD2}" dt="2026-04-19T14:39:06.665" v="19" actId="20577"/>
          <ac:spMkLst>
            <pc:docMk/>
            <pc:sldMk cId="1551593877" sldId="263"/>
            <ac:spMk id="8" creationId="{39721389-0FC4-6DA7-A51F-365D6AB189DB}"/>
          </ac:spMkLst>
        </pc:spChg>
        <pc:spChg chg="mod">
          <ac:chgData name="Denis Kachanov" userId="2544b14dc77bde1b" providerId="LiveId" clId="{0A0F0F35-8888-41AD-8606-35DF53B97BD2}" dt="2026-04-19T14:45:24.512" v="464" actId="20577"/>
          <ac:spMkLst>
            <pc:docMk/>
            <pc:sldMk cId="1551593877" sldId="263"/>
            <ac:spMk id="16" creationId="{B7597B98-5C27-A142-801B-3A59EB8E501A}"/>
          </ac:spMkLst>
        </pc:spChg>
        <pc:spChg chg="mod">
          <ac:chgData name="Denis Kachanov" userId="2544b14dc77bde1b" providerId="LiveId" clId="{0A0F0F35-8888-41AD-8606-35DF53B97BD2}" dt="2026-04-19T14:38:35.398" v="0" actId="20577"/>
          <ac:spMkLst>
            <pc:docMk/>
            <pc:sldMk cId="1551593877" sldId="263"/>
            <ac:spMk id="17" creationId="{E3C2AE1E-1F68-F8C5-A68E-E3F5DF9AB99E}"/>
          </ac:spMkLst>
        </pc:spChg>
        <pc:spChg chg="mod">
          <ac:chgData name="Denis Kachanov" userId="2544b14dc77bde1b" providerId="LiveId" clId="{0A0F0F35-8888-41AD-8606-35DF53B97BD2}" dt="2026-04-19T14:38:53.087" v="5" actId="20577"/>
          <ac:spMkLst>
            <pc:docMk/>
            <pc:sldMk cId="1551593877" sldId="263"/>
            <ac:spMk id="18" creationId="{0D6E01B8-C517-FB6B-4DA3-2F707D5CB142}"/>
          </ac:spMkLst>
        </pc:spChg>
        <pc:spChg chg="mod">
          <ac:chgData name="Denis Kachanov" userId="2544b14dc77bde1b" providerId="LiveId" clId="{0A0F0F35-8888-41AD-8606-35DF53B97BD2}" dt="2026-04-19T14:38:55.300" v="6" actId="20577"/>
          <ac:spMkLst>
            <pc:docMk/>
            <pc:sldMk cId="1551593877" sldId="263"/>
            <ac:spMk id="19" creationId="{9C6E8F0C-DB83-DE0C-D0EC-E0B696CD09A6}"/>
          </ac:spMkLst>
        </pc:spChg>
        <pc:spChg chg="mod">
          <ac:chgData name="Denis Kachanov" userId="2544b14dc77bde1b" providerId="LiveId" clId="{0A0F0F35-8888-41AD-8606-35DF53B97BD2}" dt="2026-04-19T14:44:01.846" v="412" actId="1076"/>
          <ac:spMkLst>
            <pc:docMk/>
            <pc:sldMk cId="1551593877" sldId="263"/>
            <ac:spMk id="29" creationId="{D2D5046B-04B2-AC28-484A-AA2644A192AF}"/>
          </ac:spMkLst>
        </pc:spChg>
        <pc:spChg chg="mod">
          <ac:chgData name="Denis Kachanov" userId="2544b14dc77bde1b" providerId="LiveId" clId="{0A0F0F35-8888-41AD-8606-35DF53B97BD2}" dt="2026-04-19T14:40:46.327" v="143" actId="6549"/>
          <ac:spMkLst>
            <pc:docMk/>
            <pc:sldMk cId="1551593877" sldId="263"/>
            <ac:spMk id="30" creationId="{56395220-5147-F4F5-796E-B0DABEDB2D6F}"/>
          </ac:spMkLst>
        </pc:spChg>
        <pc:spChg chg="mod">
          <ac:chgData name="Denis Kachanov" userId="2544b14dc77bde1b" providerId="LiveId" clId="{0A0F0F35-8888-41AD-8606-35DF53B97BD2}" dt="2026-04-19T14:43:59.953" v="411" actId="14100"/>
          <ac:spMkLst>
            <pc:docMk/>
            <pc:sldMk cId="1551593877" sldId="263"/>
            <ac:spMk id="33" creationId="{39B630DA-110B-D379-F659-F2191B949AB8}"/>
          </ac:spMkLst>
        </pc:spChg>
        <pc:spChg chg="mod">
          <ac:chgData name="Denis Kachanov" userId="2544b14dc77bde1b" providerId="LiveId" clId="{0A0F0F35-8888-41AD-8606-35DF53B97BD2}" dt="2026-04-19T14:44:53.741" v="436" actId="14100"/>
          <ac:spMkLst>
            <pc:docMk/>
            <pc:sldMk cId="1551593877" sldId="263"/>
            <ac:spMk id="34" creationId="{64960031-FB7B-2EF1-59B6-DB29D1FF9E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B5AF-1C81-924D-AD0F-F2E375D2430C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354B-E7A9-5043-AEEC-20B98C8DF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2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2354B-E7A9-5043-AEEC-20B98C8DFB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2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433" y="2372884"/>
            <a:ext cx="11523134" cy="105611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433" y="3621023"/>
            <a:ext cx="11523134" cy="10561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1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571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0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357718"/>
            <a:ext cx="11523134" cy="867307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478349"/>
            <a:ext cx="11523134" cy="416574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160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1320483" rtl="0" eaLnBrk="1" latinLnBrk="0" hangingPunct="1">
        <a:spcBef>
          <a:spcPct val="0"/>
        </a:spcBef>
        <a:buNone/>
        <a:defRPr sz="5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20483" rtl="0" eaLnBrk="1" latinLnBrk="0" hangingPunct="1">
        <a:spcBef>
          <a:spcPct val="20000"/>
        </a:spcBef>
        <a:buFont typeface="Arial" panose="020B0604020202020204" pitchFamily="34" charset="0"/>
        <a:buNone/>
        <a:defRPr sz="2831" kern="1200">
          <a:solidFill>
            <a:schemeClr val="tx1"/>
          </a:solidFill>
          <a:latin typeface="+mn-lt"/>
          <a:ea typeface="+mn-ea"/>
          <a:cs typeface="+mn-cs"/>
        </a:defRPr>
      </a:lvl1pPr>
      <a:lvl2pPr marL="1072892" indent="-412650" algn="l" defTabSz="13204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1" kern="1200">
          <a:solidFill>
            <a:schemeClr val="tx1"/>
          </a:solidFill>
          <a:latin typeface="+mn-lt"/>
          <a:ea typeface="+mn-ea"/>
          <a:cs typeface="+mn-cs"/>
        </a:defRPr>
      </a:lvl2pPr>
      <a:lvl3pPr marL="1650604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3pPr>
      <a:lvl4pPr marL="2310845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1" kern="1200">
          <a:solidFill>
            <a:schemeClr val="tx1"/>
          </a:solidFill>
          <a:latin typeface="+mn-lt"/>
          <a:ea typeface="+mn-ea"/>
          <a:cs typeface="+mn-cs"/>
        </a:defRPr>
      </a:lvl4pPr>
      <a:lvl5pPr marL="2971086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»"/>
        <a:defRPr sz="2831" kern="1200">
          <a:solidFill>
            <a:schemeClr val="tx1"/>
          </a:solidFill>
          <a:latin typeface="+mn-lt"/>
          <a:ea typeface="+mn-ea"/>
          <a:cs typeface="+mn-cs"/>
        </a:defRPr>
      </a:lvl5pPr>
      <a:lvl6pPr marL="3631328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6pPr>
      <a:lvl7pPr marL="4291569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7pPr>
      <a:lvl8pPr marL="4951811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8pPr>
      <a:lvl9pPr marL="5612052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60242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20483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80724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40966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301207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61449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621690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81931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3523-0896-3784-E223-24517D31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4960031-FB7B-2EF1-59B6-DB29D1FF9EA0}"/>
              </a:ext>
            </a:extLst>
          </p:cNvPr>
          <p:cNvSpPr/>
          <p:nvPr/>
        </p:nvSpPr>
        <p:spPr>
          <a:xfrm>
            <a:off x="7815025" y="4438677"/>
            <a:ext cx="4138533" cy="1672467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048099"/>
                </a:solidFill>
              </a:rPr>
              <a:t>Поражение мягких тканей передней брюшной стенки является крайне редкой локализацией ГКО. Необходимо включать ГКО в дифференциально-диагностический ряд при опухолях срединной локализации. Определение уровня АФП является важным элементом первичного диагностического алгоритма у пациентов с </a:t>
            </a:r>
            <a:r>
              <a:rPr lang="ru-RU" sz="1100" dirty="0" err="1">
                <a:solidFill>
                  <a:srgbClr val="048099"/>
                </a:solidFill>
              </a:rPr>
              <a:t>неверифицированным</a:t>
            </a:r>
            <a:r>
              <a:rPr lang="ru-RU" sz="1100" dirty="0">
                <a:solidFill>
                  <a:srgbClr val="048099"/>
                </a:solidFill>
              </a:rPr>
              <a:t> объемным образованием срединной локализации. Своевременная верификация диагноза и применение комбинированного лечения при ГКО обеспечивают благоприятный исход.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9B630DA-110B-D379-F659-F2191B949AB8}"/>
              </a:ext>
            </a:extLst>
          </p:cNvPr>
          <p:cNvSpPr/>
          <p:nvPr/>
        </p:nvSpPr>
        <p:spPr>
          <a:xfrm>
            <a:off x="7815024" y="1856010"/>
            <a:ext cx="4257639" cy="1978458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048099"/>
                </a:solidFill>
              </a:rPr>
              <a:t>С целью лечения и гистологической верификации проведено макроскопически полное удаление образования (</a:t>
            </a:r>
            <a:r>
              <a:rPr lang="en-US" sz="1100" dirty="0">
                <a:solidFill>
                  <a:srgbClr val="048099"/>
                </a:solidFill>
              </a:rPr>
              <a:t>R</a:t>
            </a:r>
            <a:r>
              <a:rPr lang="ru-RU" sz="1100" dirty="0">
                <a:solidFill>
                  <a:srgbClr val="048099"/>
                </a:solidFill>
              </a:rPr>
              <a:t>1 резекция). Диагноз подтвержден морфологически (рис. 2). </a:t>
            </a:r>
          </a:p>
          <a:p>
            <a:pPr algn="just"/>
            <a:r>
              <a:rPr lang="ru-RU" sz="1100" dirty="0">
                <a:solidFill>
                  <a:srgbClr val="048099"/>
                </a:solidFill>
              </a:rPr>
              <a:t>При ПЭТ-КТ с 18</a:t>
            </a:r>
            <a:r>
              <a:rPr lang="en-US" sz="1100" dirty="0">
                <a:solidFill>
                  <a:srgbClr val="048099"/>
                </a:solidFill>
              </a:rPr>
              <a:t>F</a:t>
            </a:r>
            <a:r>
              <a:rPr lang="ru-RU" sz="1100" dirty="0">
                <a:solidFill>
                  <a:srgbClr val="048099"/>
                </a:solidFill>
              </a:rPr>
              <a:t>-ФДГ выявлен </a:t>
            </a:r>
            <a:r>
              <a:rPr lang="ru-RU" sz="1100" dirty="0" err="1">
                <a:solidFill>
                  <a:srgbClr val="048099"/>
                </a:solidFill>
              </a:rPr>
              <a:t>мягкотканный</a:t>
            </a:r>
            <a:r>
              <a:rPr lang="ru-RU" sz="1100" dirty="0">
                <a:solidFill>
                  <a:srgbClr val="048099"/>
                </a:solidFill>
              </a:rPr>
              <a:t> очаг в сегменте S6 правого лёгкого (рис. 1В), что определило соответствующую стадию заболевания (М1). </a:t>
            </a:r>
          </a:p>
          <a:p>
            <a:pPr algn="just"/>
            <a:r>
              <a:rPr lang="ru-RU" sz="1100" dirty="0">
                <a:solidFill>
                  <a:srgbClr val="048099"/>
                </a:solidFill>
              </a:rPr>
              <a:t>С учётом метастатической формы заболевания проведена  </a:t>
            </a:r>
            <a:r>
              <a:rPr lang="ru-RU" sz="1100" dirty="0" err="1">
                <a:solidFill>
                  <a:srgbClr val="048099"/>
                </a:solidFill>
              </a:rPr>
              <a:t>полихимиотерапия</a:t>
            </a:r>
            <a:r>
              <a:rPr lang="ru-RU" sz="1100" dirty="0">
                <a:solidFill>
                  <a:srgbClr val="048099"/>
                </a:solidFill>
              </a:rPr>
              <a:t> по схеме PEI (цисплатин, этопозид, ифосфамид), всего 4 курса. На фоне лечения уровень АФП нормализовался после двух курсов лечения. После завершения терапия установлен полный ответ. Время наблюдения – 6 месяцев. 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04B8F12-A3F1-00A7-E14B-4CEB13457D64}"/>
              </a:ext>
            </a:extLst>
          </p:cNvPr>
          <p:cNvSpPr/>
          <p:nvPr/>
        </p:nvSpPr>
        <p:spPr>
          <a:xfrm>
            <a:off x="3933309" y="1581317"/>
            <a:ext cx="3805791" cy="1048141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53DFDE05-FFDE-E277-2C30-F66DC5EC6414}"/>
              </a:ext>
            </a:extLst>
          </p:cNvPr>
          <p:cNvSpPr/>
          <p:nvPr/>
        </p:nvSpPr>
        <p:spPr>
          <a:xfrm>
            <a:off x="266943" y="1557337"/>
            <a:ext cx="3564007" cy="1655762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56395220-5147-F4F5-796E-B0DABEDB2D6F}"/>
              </a:ext>
            </a:extLst>
          </p:cNvPr>
          <p:cNvSpPr/>
          <p:nvPr/>
        </p:nvSpPr>
        <p:spPr>
          <a:xfrm>
            <a:off x="207204" y="3374695"/>
            <a:ext cx="3649395" cy="3373266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1100" dirty="0">
                <a:solidFill>
                  <a:srgbClr val="048099"/>
                </a:solidFill>
              </a:rPr>
              <a:t>В возрасте 5 лет у девочки отмечено появление жалоб на болевой синдром, эпизоды лихорадки</a:t>
            </a:r>
            <a:r>
              <a:rPr lang="en-US" sz="1100" dirty="0">
                <a:solidFill>
                  <a:srgbClr val="048099"/>
                </a:solidFill>
              </a:rPr>
              <a:t>,</a:t>
            </a:r>
            <a:r>
              <a:rPr lang="ru-RU" sz="1100" dirty="0">
                <a:solidFill>
                  <a:srgbClr val="048099"/>
                </a:solidFill>
              </a:rPr>
              <a:t> снижение аппетита и потерю массы тела на 3 кг (с 21 до 18 кг). </a:t>
            </a:r>
          </a:p>
          <a:p>
            <a:pPr algn="just"/>
            <a:r>
              <a:rPr lang="ru-RU" sz="1100" dirty="0">
                <a:solidFill>
                  <a:srgbClr val="048099"/>
                </a:solidFill>
              </a:rPr>
              <a:t>По данным УЗИ органов брюшной полости - солидное образование неправильной формы размером 23×25×33 мм, расположенное в толще передней брюшной стенки справа. </a:t>
            </a:r>
          </a:p>
          <a:p>
            <a:pPr algn="just"/>
            <a:r>
              <a:rPr lang="ru-RU" sz="1100" dirty="0">
                <a:solidFill>
                  <a:srgbClr val="048099"/>
                </a:solidFill>
              </a:rPr>
              <a:t>Уровень альфа-</a:t>
            </a:r>
            <a:r>
              <a:rPr lang="ru-RU" sz="1100" dirty="0" err="1">
                <a:solidFill>
                  <a:srgbClr val="048099"/>
                </a:solidFill>
              </a:rPr>
              <a:t>фетопротеина</a:t>
            </a:r>
            <a:r>
              <a:rPr lang="ru-RU" sz="1100" dirty="0">
                <a:solidFill>
                  <a:srgbClr val="048099"/>
                </a:solidFill>
              </a:rPr>
              <a:t> (АФП) - 4794,68 </a:t>
            </a:r>
            <a:r>
              <a:rPr lang="ru-RU" sz="1100" dirty="0" err="1">
                <a:solidFill>
                  <a:srgbClr val="048099"/>
                </a:solidFill>
              </a:rPr>
              <a:t>нг</a:t>
            </a:r>
            <a:r>
              <a:rPr lang="ru-RU" sz="1100" dirty="0">
                <a:solidFill>
                  <a:srgbClr val="048099"/>
                </a:solidFill>
              </a:rPr>
              <a:t>/мл (норма 0–12 </a:t>
            </a:r>
            <a:r>
              <a:rPr lang="ru-RU" sz="1100" dirty="0" err="1">
                <a:solidFill>
                  <a:srgbClr val="048099"/>
                </a:solidFill>
              </a:rPr>
              <a:t>нг</a:t>
            </a:r>
            <a:r>
              <a:rPr lang="ru-RU" sz="1100" dirty="0">
                <a:solidFill>
                  <a:srgbClr val="048099"/>
                </a:solidFill>
              </a:rPr>
              <a:t>/мл), что позволило заподозрить злокачественную ГКО </a:t>
            </a:r>
            <a:r>
              <a:rPr lang="ru-RU" sz="1100" dirty="0" err="1">
                <a:solidFill>
                  <a:srgbClr val="048099"/>
                </a:solidFill>
              </a:rPr>
              <a:t>экстрагонадной</a:t>
            </a:r>
            <a:r>
              <a:rPr lang="ru-RU" sz="1100" dirty="0">
                <a:solidFill>
                  <a:srgbClr val="048099"/>
                </a:solidFill>
              </a:rPr>
              <a:t> локализации. Уровень β-хорионического гонадотропина оставался в пределах </a:t>
            </a:r>
            <a:r>
              <a:rPr lang="ru-RU" sz="1100" dirty="0" err="1">
                <a:solidFill>
                  <a:srgbClr val="048099"/>
                </a:solidFill>
              </a:rPr>
              <a:t>референсных</a:t>
            </a:r>
            <a:r>
              <a:rPr lang="ru-RU" sz="1100" dirty="0">
                <a:solidFill>
                  <a:srgbClr val="048099"/>
                </a:solidFill>
              </a:rPr>
              <a:t> значений. </a:t>
            </a:r>
          </a:p>
          <a:p>
            <a:pPr algn="just"/>
            <a:r>
              <a:rPr lang="ru-RU" sz="1100" dirty="0">
                <a:solidFill>
                  <a:srgbClr val="048099"/>
                </a:solidFill>
              </a:rPr>
              <a:t>При проведении МРТ (рис. 1А) подтверждено наличие узлового образования передней брюшной стенки с распространением в брюшную полость. 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2D2B7DE-F031-8716-A8D6-C1F80201D933}"/>
              </a:ext>
            </a:extLst>
          </p:cNvPr>
          <p:cNvSpPr/>
          <p:nvPr/>
        </p:nvSpPr>
        <p:spPr>
          <a:xfrm>
            <a:off x="7815025" y="6166467"/>
            <a:ext cx="4130913" cy="502619"/>
          </a:xfrm>
          <a:prstGeom prst="roundRect">
            <a:avLst>
              <a:gd name="adj" fmla="val 8594"/>
            </a:avLst>
          </a:prstGeom>
          <a:solidFill>
            <a:srgbClr val="048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AE77ED5-791E-4508-7B97-C8F3E2DE0F55}"/>
              </a:ext>
            </a:extLst>
          </p:cNvPr>
          <p:cNvSpPr/>
          <p:nvPr/>
        </p:nvSpPr>
        <p:spPr>
          <a:xfrm>
            <a:off x="2256308" y="278143"/>
            <a:ext cx="8376196" cy="1152525"/>
          </a:xfrm>
          <a:prstGeom prst="roundRect">
            <a:avLst>
              <a:gd name="adj" fmla="val 11548"/>
            </a:avLst>
          </a:prstGeom>
          <a:solidFill>
            <a:srgbClr val="048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E91081-42BD-30AE-B6D6-5C75379FE3ED}"/>
              </a:ext>
            </a:extLst>
          </p:cNvPr>
          <p:cNvSpPr/>
          <p:nvPr/>
        </p:nvSpPr>
        <p:spPr>
          <a:xfrm>
            <a:off x="266872" y="6747963"/>
            <a:ext cx="11686686" cy="103681"/>
          </a:xfrm>
          <a:prstGeom prst="rect">
            <a:avLst/>
          </a:prstGeom>
          <a:solidFill>
            <a:srgbClr val="DF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046" tIns="66022" rIns="132046" bIns="66022" rtlCol="0" anchor="ctr"/>
          <a:lstStyle/>
          <a:p>
            <a:pPr algn="ctr"/>
            <a:endParaRPr lang="ru-RU" sz="2585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77136DE-C123-CB80-3625-49C83A6D0616}"/>
              </a:ext>
            </a:extLst>
          </p:cNvPr>
          <p:cNvSpPr/>
          <p:nvPr/>
        </p:nvSpPr>
        <p:spPr>
          <a:xfrm>
            <a:off x="252774" y="1471160"/>
            <a:ext cx="1862867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Актуальность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97B98-5C27-A142-801B-3A59EB8E501A}"/>
              </a:ext>
            </a:extLst>
          </p:cNvPr>
          <p:cNvSpPr txBox="1"/>
          <p:nvPr/>
        </p:nvSpPr>
        <p:spPr>
          <a:xfrm>
            <a:off x="7841090" y="6173318"/>
            <a:ext cx="410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Контактная информация: Журавлева М.С, </a:t>
            </a:r>
            <a:r>
              <a:rPr lang="ru-RU" sz="1200" dirty="0" err="1">
                <a:solidFill>
                  <a:schemeClr val="bg1"/>
                </a:solidFill>
              </a:rPr>
              <a:t>Уталиева</a:t>
            </a:r>
            <a:r>
              <a:rPr lang="ru-RU" sz="1200" dirty="0">
                <a:solidFill>
                  <a:schemeClr val="bg1"/>
                </a:solidFill>
              </a:rPr>
              <a:t> Д.Т. , электронная почта: </a:t>
            </a:r>
            <a:r>
              <a:rPr lang="en-US" sz="1200" dirty="0" err="1">
                <a:solidFill>
                  <a:schemeClr val="bg1"/>
                </a:solidFill>
              </a:rPr>
              <a:t>mariya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  <a:r>
              <a:rPr lang="en-US" sz="1200" dirty="0" err="1">
                <a:solidFill>
                  <a:schemeClr val="bg1"/>
                </a:solidFill>
              </a:rPr>
              <a:t>zhuravleva@dgoi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  <a:r>
              <a:rPr lang="en-US" sz="1200" dirty="0" err="1">
                <a:solidFill>
                  <a:schemeClr val="bg1"/>
                </a:solidFill>
              </a:rPr>
              <a:t>ru</a:t>
            </a:r>
            <a:br>
              <a:rPr lang="ru-RU" sz="1200" dirty="0">
                <a:solidFill>
                  <a:schemeClr val="bg1"/>
                </a:solidFill>
              </a:rPr>
            </a:b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C2AE1E-1F68-F8C5-A68E-E3F5DF9AB99E}"/>
              </a:ext>
            </a:extLst>
          </p:cNvPr>
          <p:cNvSpPr txBox="1"/>
          <p:nvPr/>
        </p:nvSpPr>
        <p:spPr>
          <a:xfrm>
            <a:off x="2392170" y="214734"/>
            <a:ext cx="766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Злокачественная </a:t>
            </a:r>
            <a:r>
              <a:rPr lang="ru-RU" sz="1400" dirty="0" err="1">
                <a:solidFill>
                  <a:schemeClr val="bg1"/>
                </a:solidFill>
              </a:rPr>
              <a:t>герминогенная</a:t>
            </a:r>
            <a:r>
              <a:rPr lang="ru-RU" sz="1400" dirty="0">
                <a:solidFill>
                  <a:schemeClr val="bg1"/>
                </a:solidFill>
              </a:rPr>
              <a:t> опухоль мягких тканей передней брюшной стенки у ребенка 5 лет: клиническое наблюдение редкой </a:t>
            </a:r>
            <a:r>
              <a:rPr lang="ru-RU" sz="1400" dirty="0" err="1">
                <a:solidFill>
                  <a:schemeClr val="bg1"/>
                </a:solidFill>
              </a:rPr>
              <a:t>экстрагонадной</a:t>
            </a:r>
            <a:r>
              <a:rPr lang="ru-RU" sz="1400" dirty="0">
                <a:solidFill>
                  <a:schemeClr val="bg1"/>
                </a:solidFill>
              </a:rPr>
              <a:t> локализации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E01B8-C517-FB6B-4DA3-2F707D5CB142}"/>
              </a:ext>
            </a:extLst>
          </p:cNvPr>
          <p:cNvSpPr txBox="1"/>
          <p:nvPr/>
        </p:nvSpPr>
        <p:spPr>
          <a:xfrm>
            <a:off x="2966253" y="746856"/>
            <a:ext cx="6048323" cy="471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31" dirty="0">
                <a:solidFill>
                  <a:schemeClr val="bg1"/>
                </a:solidFill>
              </a:rPr>
              <a:t>Журавлева М.С., </a:t>
            </a:r>
            <a:r>
              <a:rPr lang="ru-RU" sz="1231" dirty="0" err="1">
                <a:solidFill>
                  <a:schemeClr val="bg1"/>
                </a:solidFill>
              </a:rPr>
              <a:t>Уталиева</a:t>
            </a:r>
            <a:r>
              <a:rPr lang="ru-RU" sz="1231" dirty="0">
                <a:solidFill>
                  <a:schemeClr val="bg1"/>
                </a:solidFill>
              </a:rPr>
              <a:t> Д.Т., Меркулов Н.Н., Рощин В.Ю.,  Качанов Д.Ю.</a:t>
            </a:r>
          </a:p>
          <a:p>
            <a:endParaRPr lang="ru-RU" sz="123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E8F0C-DB83-DE0C-D0EC-E0B696CD09A6}"/>
              </a:ext>
            </a:extLst>
          </p:cNvPr>
          <p:cNvSpPr txBox="1"/>
          <p:nvPr/>
        </p:nvSpPr>
        <p:spPr>
          <a:xfrm>
            <a:off x="3483609" y="1061849"/>
            <a:ext cx="5275868" cy="281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1" dirty="0">
                <a:solidFill>
                  <a:schemeClr val="bg1"/>
                </a:solidFill>
              </a:rPr>
              <a:t>ФГБУ «НМИЦ ДГОИ им. Дмитрия Рогачева» Минздрава РФ, Москва 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DD523B77-A064-49B9-24CA-8AB05DB4C1DD}"/>
              </a:ext>
            </a:extLst>
          </p:cNvPr>
          <p:cNvSpPr/>
          <p:nvPr/>
        </p:nvSpPr>
        <p:spPr>
          <a:xfrm>
            <a:off x="4009233" y="1465496"/>
            <a:ext cx="1864800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Цели и задачи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9DDF0B92-A15D-88CB-2838-8CCDCC492947}"/>
              </a:ext>
            </a:extLst>
          </p:cNvPr>
          <p:cNvSpPr/>
          <p:nvPr/>
        </p:nvSpPr>
        <p:spPr>
          <a:xfrm>
            <a:off x="287636" y="3288981"/>
            <a:ext cx="2415762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Материалы и методы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46E7AAE7-D04B-CB1A-ED4E-4FE33A9D12F3}"/>
              </a:ext>
            </a:extLst>
          </p:cNvPr>
          <p:cNvSpPr/>
          <p:nvPr/>
        </p:nvSpPr>
        <p:spPr>
          <a:xfrm>
            <a:off x="7805099" y="1465496"/>
            <a:ext cx="1864800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Результаты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D2D5046B-04B2-AC28-484A-AA2644A192AF}"/>
              </a:ext>
            </a:extLst>
          </p:cNvPr>
          <p:cNvSpPr/>
          <p:nvPr/>
        </p:nvSpPr>
        <p:spPr>
          <a:xfrm>
            <a:off x="7841090" y="4052462"/>
            <a:ext cx="2405860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Выводы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D11BB-4424-3B04-9F45-477B771E0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21290" r="11883" b="23634"/>
          <a:stretch>
            <a:fillRect/>
          </a:stretch>
        </p:blipFill>
        <p:spPr>
          <a:xfrm>
            <a:off x="266872" y="188913"/>
            <a:ext cx="1853426" cy="1000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721389-0FC4-6DA7-A51F-365D6AB189DB}"/>
              </a:ext>
            </a:extLst>
          </p:cNvPr>
          <p:cNvSpPr txBox="1"/>
          <p:nvPr/>
        </p:nvSpPr>
        <p:spPr>
          <a:xfrm>
            <a:off x="271846" y="1781534"/>
            <a:ext cx="34661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 err="1">
                <a:solidFill>
                  <a:srgbClr val="048099"/>
                </a:solidFill>
              </a:rPr>
              <a:t>Герминогенные</a:t>
            </a:r>
            <a:r>
              <a:rPr lang="ru-RU" sz="1100" dirty="0">
                <a:solidFill>
                  <a:srgbClr val="048099"/>
                </a:solidFill>
              </a:rPr>
              <a:t> опухоли  (ГКО) — группа злокачественных и доброкачественных опухолей, происходящих из плюрипотентных примордиальных зародышевых клеток. </a:t>
            </a:r>
            <a:r>
              <a:rPr lang="ru-RU" sz="1100" dirty="0" err="1">
                <a:solidFill>
                  <a:srgbClr val="048099"/>
                </a:solidFill>
              </a:rPr>
              <a:t>Экстрагонадные</a:t>
            </a:r>
            <a:r>
              <a:rPr lang="ru-RU" sz="1100" dirty="0">
                <a:solidFill>
                  <a:srgbClr val="048099"/>
                </a:solidFill>
              </a:rPr>
              <a:t> ГКО с первичным поражением мягких тканей встречаются крайне редко.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E03BA-FC91-CDE1-288C-8BA89EEAAA90}"/>
              </a:ext>
            </a:extLst>
          </p:cNvPr>
          <p:cNvSpPr txBox="1"/>
          <p:nvPr/>
        </p:nvSpPr>
        <p:spPr>
          <a:xfrm>
            <a:off x="3980633" y="1856010"/>
            <a:ext cx="37429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48099"/>
                </a:solidFill>
              </a:rPr>
              <a:t>Цель: представить клинический случай редкой злокачественной ГКО мягких тканей передней брюшной стенки у ребенка 5 лет.</a:t>
            </a:r>
            <a:br>
              <a:rPr lang="ru-RU" sz="1100" dirty="0">
                <a:solidFill>
                  <a:srgbClr val="048099"/>
                </a:solidFill>
              </a:rPr>
            </a:br>
            <a:endParaRPr lang="ru-RU" sz="1100" dirty="0">
              <a:solidFill>
                <a:srgbClr val="048099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8D1CA81-4DD2-B74B-E843-6F678022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316" y="132671"/>
            <a:ext cx="1807347" cy="13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F9B6CF-77E4-B149-83C5-F040FD4AA7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269"/>
          <a:stretch/>
        </p:blipFill>
        <p:spPr>
          <a:xfrm>
            <a:off x="3948427" y="2704328"/>
            <a:ext cx="1582545" cy="1413592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22A2EAA-CE11-6516-27CC-F60A3DBD7A47}"/>
              </a:ext>
            </a:extLst>
          </p:cNvPr>
          <p:cNvCxnSpPr>
            <a:cxnSpLocks/>
          </p:cNvCxnSpPr>
          <p:nvPr/>
        </p:nvCxnSpPr>
        <p:spPr>
          <a:xfrm flipH="1">
            <a:off x="4406091" y="3068967"/>
            <a:ext cx="144016" cy="117967"/>
          </a:xfrm>
          <a:prstGeom prst="straightConnector1">
            <a:avLst/>
          </a:prstGeom>
          <a:ln>
            <a:solidFill>
              <a:srgbClr val="0480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9262F1-4208-3540-8172-BF2A99BD9F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30" b="12578"/>
          <a:stretch/>
        </p:blipFill>
        <p:spPr bwMode="auto">
          <a:xfrm>
            <a:off x="5692133" y="2681563"/>
            <a:ext cx="2013854" cy="1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69C59D3-880D-2FC2-1589-4DF7D3FFD3BC}"/>
              </a:ext>
            </a:extLst>
          </p:cNvPr>
          <p:cNvCxnSpPr>
            <a:cxnSpLocks/>
          </p:cNvCxnSpPr>
          <p:nvPr/>
        </p:nvCxnSpPr>
        <p:spPr>
          <a:xfrm flipH="1">
            <a:off x="6483792" y="3502382"/>
            <a:ext cx="144016" cy="117967"/>
          </a:xfrm>
          <a:prstGeom prst="straightConnector1">
            <a:avLst/>
          </a:prstGeom>
          <a:ln>
            <a:solidFill>
              <a:srgbClr val="0480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7" name="Picture 3">
            <a:extLst>
              <a:ext uri="{FF2B5EF4-FFF2-40B4-BE49-F238E27FC236}">
                <a16:creationId xmlns:a16="http://schemas.microsoft.com/office/drawing/2014/main" id="{7325B408-44A6-D2ED-B7B1-22F9992D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26" y="4800825"/>
            <a:ext cx="1836074" cy="145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>
            <a:extLst>
              <a:ext uri="{FF2B5EF4-FFF2-40B4-BE49-F238E27FC236}">
                <a16:creationId xmlns:a16="http://schemas.microsoft.com/office/drawing/2014/main" id="{DF4B6589-A9BB-E77B-66D8-7CBDA593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76" y="4800825"/>
            <a:ext cx="1880791" cy="14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FC815880-2E26-3B0D-A9DC-9E5225A6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73546D2D-FCB8-16B8-A150-308ECC4FC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FDF5DFD-6525-753F-02F9-CB00885CB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26FEA61-A042-F960-25E6-2E428CD6C3E4}"/>
              </a:ext>
            </a:extLst>
          </p:cNvPr>
          <p:cNvCxnSpPr>
            <a:cxnSpLocks/>
          </p:cNvCxnSpPr>
          <p:nvPr/>
        </p:nvCxnSpPr>
        <p:spPr>
          <a:xfrm flipH="1">
            <a:off x="7000988" y="5758628"/>
            <a:ext cx="144016" cy="117967"/>
          </a:xfrm>
          <a:prstGeom prst="straightConnector1">
            <a:avLst/>
          </a:prstGeom>
          <a:ln>
            <a:solidFill>
              <a:srgbClr val="0480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B5A76C6-8302-11EC-5A5C-F57516AB0BF4}"/>
              </a:ext>
            </a:extLst>
          </p:cNvPr>
          <p:cNvSpPr txBox="1"/>
          <p:nvPr/>
        </p:nvSpPr>
        <p:spPr>
          <a:xfrm>
            <a:off x="4515375" y="4553784"/>
            <a:ext cx="381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86D142-627E-CD84-1F9A-16D2E4CEEE45}"/>
              </a:ext>
            </a:extLst>
          </p:cNvPr>
          <p:cNvSpPr txBox="1"/>
          <p:nvPr/>
        </p:nvSpPr>
        <p:spPr>
          <a:xfrm>
            <a:off x="5949056" y="4570566"/>
            <a:ext cx="381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37D1CB-2ED0-DB7E-4A8F-B5ACC54CB0AB}"/>
              </a:ext>
            </a:extLst>
          </p:cNvPr>
          <p:cNvSpPr txBox="1"/>
          <p:nvPr/>
        </p:nvSpPr>
        <p:spPr>
          <a:xfrm>
            <a:off x="3872683" y="4207845"/>
            <a:ext cx="3850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solidFill>
                  <a:srgbClr val="048099"/>
                </a:solidFill>
              </a:rPr>
              <a:t>Рис.1  А  - МР-картина образования мягких тканей передней брюшной стенки с </a:t>
            </a:r>
            <a:r>
              <a:rPr lang="ru-RU" sz="800" dirty="0" err="1">
                <a:solidFill>
                  <a:srgbClr val="048099"/>
                </a:solidFill>
              </a:rPr>
              <a:t>интраабдоминальным</a:t>
            </a:r>
            <a:r>
              <a:rPr lang="ru-RU" sz="800" dirty="0">
                <a:solidFill>
                  <a:srgbClr val="048099"/>
                </a:solidFill>
              </a:rPr>
              <a:t> распространением.  В - ПЭТ/КТ – в </a:t>
            </a:r>
            <a:r>
              <a:rPr lang="en" sz="800" dirty="0">
                <a:solidFill>
                  <a:srgbClr val="048099"/>
                </a:solidFill>
              </a:rPr>
              <a:t>S6 </a:t>
            </a:r>
            <a:r>
              <a:rPr lang="ru-RU" sz="800" dirty="0">
                <a:solidFill>
                  <a:srgbClr val="048099"/>
                </a:solidFill>
              </a:rPr>
              <a:t>правого легкого </a:t>
            </a:r>
            <a:r>
              <a:rPr lang="ru-RU" sz="800" dirty="0" err="1">
                <a:solidFill>
                  <a:srgbClr val="048099"/>
                </a:solidFill>
              </a:rPr>
              <a:t>метаболически</a:t>
            </a:r>
            <a:r>
              <a:rPr lang="ru-RU" sz="800" dirty="0">
                <a:solidFill>
                  <a:srgbClr val="048099"/>
                </a:solidFill>
              </a:rPr>
              <a:t> активный </a:t>
            </a:r>
            <a:r>
              <a:rPr lang="ru-RU" sz="800" dirty="0" err="1">
                <a:solidFill>
                  <a:srgbClr val="048099"/>
                </a:solidFill>
              </a:rPr>
              <a:t>мягкотканный</a:t>
            </a:r>
            <a:r>
              <a:rPr lang="ru-RU" sz="800" dirty="0">
                <a:solidFill>
                  <a:srgbClr val="048099"/>
                </a:solidFill>
              </a:rPr>
              <a:t> очаг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3F5F25-466E-D9B5-A1FA-63EFCF55A55E}"/>
              </a:ext>
            </a:extLst>
          </p:cNvPr>
          <p:cNvSpPr txBox="1"/>
          <p:nvPr/>
        </p:nvSpPr>
        <p:spPr>
          <a:xfrm>
            <a:off x="3867712" y="6254983"/>
            <a:ext cx="3798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48099"/>
                </a:solidFill>
              </a:rPr>
              <a:t>Рис. 2 А - Морфологическая картина новообразования. </a:t>
            </a:r>
            <a:br>
              <a:rPr lang="ru-RU" sz="800" dirty="0">
                <a:solidFill>
                  <a:srgbClr val="048099"/>
                </a:solidFill>
              </a:rPr>
            </a:br>
            <a:r>
              <a:rPr lang="ru-RU" sz="800" dirty="0">
                <a:solidFill>
                  <a:srgbClr val="048099"/>
                </a:solidFill>
              </a:rPr>
              <a:t>Рис. В - Тельце Шиллера-Дюваля.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1ACCD1-EA94-2334-26C4-A911C8420480}"/>
              </a:ext>
            </a:extLst>
          </p:cNvPr>
          <p:cNvSpPr txBox="1"/>
          <p:nvPr/>
        </p:nvSpPr>
        <p:spPr>
          <a:xfrm>
            <a:off x="3918726" y="3853262"/>
            <a:ext cx="3843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5F26E1-4823-7636-672E-88B46A8718AC}"/>
              </a:ext>
            </a:extLst>
          </p:cNvPr>
          <p:cNvSpPr txBox="1"/>
          <p:nvPr/>
        </p:nvSpPr>
        <p:spPr>
          <a:xfrm>
            <a:off x="3908949" y="6028081"/>
            <a:ext cx="3843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18CD72-00E2-47E9-65C4-898D7484DA21}"/>
              </a:ext>
            </a:extLst>
          </p:cNvPr>
          <p:cNvSpPr txBox="1"/>
          <p:nvPr/>
        </p:nvSpPr>
        <p:spPr>
          <a:xfrm>
            <a:off x="5681864" y="3834468"/>
            <a:ext cx="3843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66DA8E4-ABDD-D0A4-4F3E-2C30DF733EEC}"/>
              </a:ext>
            </a:extLst>
          </p:cNvPr>
          <p:cNvSpPr txBox="1"/>
          <p:nvPr/>
        </p:nvSpPr>
        <p:spPr>
          <a:xfrm>
            <a:off x="5798245" y="6005614"/>
            <a:ext cx="3843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551593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453</Words>
  <Application>Microsoft Office PowerPoint</Application>
  <PresentationFormat>Широкоэкранный</PresentationFormat>
  <Paragraphs>29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Aptos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Denis Kachanov</cp:lastModifiedBy>
  <cp:revision>38</cp:revision>
  <dcterms:created xsi:type="dcterms:W3CDTF">2020-12-01T10:14:34Z</dcterms:created>
  <dcterms:modified xsi:type="dcterms:W3CDTF">2026-04-19T14:45:32Z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2025-10-30T09:53:48Z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2c42616a-6f5c-4753-9c95-e0f8bae01c57</vt:lpwstr>
  </property>
  <property fmtid="{D5CDD505-2E9C-101B-9397-08002B2CF9AE}" pid="7" name="MSIP_Label_defa4170-0d19-0005-0004-bc88714345d2_ActionId">
    <vt:lpwstr>28ad71e1-9997-471b-a436-32f30cae0f7f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