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70AD47"/>
          </p15:clr>
        </p15:guide>
        <p15:guide id="6" orient="horz" pos="845" userDrawn="1">
          <p15:clr>
            <a:srgbClr val="A4A3A4"/>
          </p15:clr>
        </p15:guide>
        <p15:guide id="9" pos="2525" userDrawn="1">
          <p15:clr>
            <a:srgbClr val="70AD47"/>
          </p15:clr>
        </p15:guide>
        <p15:guide id="10" orient="horz" pos="2115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1" userDrawn="1">
          <p15:clr>
            <a:srgbClr val="A4A3A4"/>
          </p15:clr>
        </p15:guide>
        <p15:guide id="13" pos="2615" userDrawn="1">
          <p15:clr>
            <a:srgbClr val="A4A3A4"/>
          </p15:clr>
        </p15:guide>
        <p15:guide id="14" pos="7525" userDrawn="1">
          <p15:clr>
            <a:srgbClr val="A4A3A4"/>
          </p15:clr>
        </p15:guide>
        <p15:guide id="15" pos="155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126"/>
    <a:srgbClr val="4C76AA"/>
    <a:srgbClr val="048099"/>
    <a:srgbClr val="25C7D9"/>
    <a:srgbClr val="F35C69"/>
    <a:srgbClr val="000000"/>
    <a:srgbClr val="DF2227"/>
    <a:srgbClr val="20BBE3"/>
    <a:srgbClr val="078098"/>
    <a:srgbClr val="E6E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72"/>
    <p:restoredTop sz="94655"/>
  </p:normalViewPr>
  <p:slideViewPr>
    <p:cSldViewPr>
      <p:cViewPr varScale="1">
        <p:scale>
          <a:sx n="106" d="100"/>
          <a:sy n="106" d="100"/>
        </p:scale>
        <p:origin x="822" y="114"/>
      </p:cViewPr>
      <p:guideLst>
        <p:guide pos="3840"/>
        <p:guide orient="horz" pos="845"/>
        <p:guide pos="2525"/>
        <p:guide orient="horz" pos="2115"/>
        <p:guide orient="horz" pos="119"/>
        <p:guide orient="horz" pos="4201"/>
        <p:guide pos="2615"/>
        <p:guide pos="7525"/>
        <p:guide pos="155"/>
        <p:guide pos="5013"/>
        <p:guide pos="5110"/>
        <p:guide orient="horz" pos="981"/>
        <p:guide orient="horz" pos="2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12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7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1320483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483" rtl="0" eaLnBrk="1" latinLnBrk="0" hangingPunct="1">
        <a:spcBef>
          <a:spcPct val="20000"/>
        </a:spcBef>
        <a:buFont typeface="Arial" panose="020B0604020202020204" pitchFamily="34" charset="0"/>
        <a:buNone/>
        <a:defRPr sz="2831" kern="1200">
          <a:solidFill>
            <a:schemeClr val="tx1"/>
          </a:solidFill>
          <a:latin typeface="+mn-lt"/>
          <a:ea typeface="+mn-ea"/>
          <a:cs typeface="+mn-cs"/>
        </a:defRPr>
      </a:lvl1pPr>
      <a:lvl2pPr marL="1072892" indent="-41265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2pPr>
      <a:lvl3pPr marL="1650604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3pPr>
      <a:lvl4pPr marL="2310845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4pPr>
      <a:lvl5pPr marL="2971086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»"/>
        <a:defRPr sz="2831" kern="1200">
          <a:solidFill>
            <a:schemeClr val="tx1"/>
          </a:solidFill>
          <a:latin typeface="+mn-lt"/>
          <a:ea typeface="+mn-ea"/>
          <a:cs typeface="+mn-cs"/>
        </a:defRPr>
      </a:lvl5pPr>
      <a:lvl6pPr marL="3631328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6pPr>
      <a:lvl7pPr marL="4291569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7pPr>
      <a:lvl8pPr marL="4951811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8pPr>
      <a:lvl9pPr marL="5612052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242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483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724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6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207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449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69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1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4B43523-0896-3784-E223-24517D316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xmlns="" id="{64960031-FB7B-2EF1-59B6-DB29D1FF9EA0}"/>
              </a:ext>
            </a:extLst>
          </p:cNvPr>
          <p:cNvSpPr/>
          <p:nvPr/>
        </p:nvSpPr>
        <p:spPr>
          <a:xfrm>
            <a:off x="8112125" y="3861049"/>
            <a:ext cx="3841433" cy="2088388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u="sng" dirty="0">
                <a:solidFill>
                  <a:srgbClr val="E02126"/>
                </a:solidFill>
              </a:rPr>
              <a:t>Радикальное</a:t>
            </a:r>
            <a:r>
              <a:rPr lang="ru-RU" sz="1600" dirty="0">
                <a:solidFill>
                  <a:srgbClr val="E02126"/>
                </a:solidFill>
              </a:rPr>
              <a:t> удаление опухоли – </a:t>
            </a:r>
            <a:r>
              <a:rPr lang="ru-RU" sz="1600" b="1" dirty="0">
                <a:solidFill>
                  <a:srgbClr val="E02126"/>
                </a:solidFill>
              </a:rPr>
              <a:t>основа лечения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u="sng" dirty="0">
                <a:solidFill>
                  <a:srgbClr val="E02126"/>
                </a:solidFill>
              </a:rPr>
              <a:t>Трансплантация печени </a:t>
            </a:r>
            <a:r>
              <a:rPr lang="ru-RU" sz="1600" dirty="0">
                <a:solidFill>
                  <a:srgbClr val="E02126"/>
                </a:solidFill>
              </a:rPr>
              <a:t>показывает </a:t>
            </a:r>
            <a:r>
              <a:rPr lang="ru-RU" sz="1600" b="1" dirty="0">
                <a:solidFill>
                  <a:srgbClr val="E02126"/>
                </a:solidFill>
              </a:rPr>
              <a:t>обнадеживающие</a:t>
            </a:r>
            <a:r>
              <a:rPr lang="ru-RU" sz="1600" dirty="0">
                <a:solidFill>
                  <a:srgbClr val="E02126"/>
                </a:solidFill>
              </a:rPr>
              <a:t> </a:t>
            </a:r>
            <a:r>
              <a:rPr lang="ru-RU" sz="1600" b="1" dirty="0">
                <a:solidFill>
                  <a:srgbClr val="E02126"/>
                </a:solidFill>
              </a:rPr>
              <a:t>результаты</a:t>
            </a:r>
            <a:r>
              <a:rPr lang="ru-RU" sz="1600" dirty="0">
                <a:solidFill>
                  <a:srgbClr val="E02126"/>
                </a:solidFill>
              </a:rPr>
              <a:t> даже с </a:t>
            </a:r>
            <a:r>
              <a:rPr lang="ru-RU" sz="1600" dirty="0" smtClean="0">
                <a:solidFill>
                  <a:srgbClr val="E02126"/>
                </a:solidFill>
              </a:rPr>
              <a:t>синхронными МТС в легких и </a:t>
            </a:r>
            <a:r>
              <a:rPr lang="ru-RU" sz="1600" dirty="0" err="1">
                <a:solidFill>
                  <a:srgbClr val="E02126"/>
                </a:solidFill>
              </a:rPr>
              <a:t>макрососудистой</a:t>
            </a:r>
            <a:r>
              <a:rPr lang="ru-RU" sz="1600" dirty="0">
                <a:solidFill>
                  <a:srgbClr val="E02126"/>
                </a:solidFill>
              </a:rPr>
              <a:t> инвазией</a:t>
            </a:r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xmlns="" id="{39B630DA-110B-D379-F659-F2191B949AB8}"/>
              </a:ext>
            </a:extLst>
          </p:cNvPr>
          <p:cNvSpPr/>
          <p:nvPr/>
        </p:nvSpPr>
        <p:spPr>
          <a:xfrm>
            <a:off x="8112125" y="1557339"/>
            <a:ext cx="3829417" cy="2151344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>
              <a:solidFill>
                <a:srgbClr val="0070C0"/>
              </a:solidFill>
            </a:endParaRPr>
          </a:p>
          <a:p>
            <a:pPr algn="ctr"/>
            <a:r>
              <a:rPr lang="ru-RU" sz="1800" b="1" dirty="0">
                <a:solidFill>
                  <a:srgbClr val="0070C0"/>
                </a:solidFill>
              </a:rPr>
              <a:t>162 ребенка с </a:t>
            </a:r>
            <a:r>
              <a:rPr lang="ru-RU" sz="1800" b="1" dirty="0" err="1">
                <a:solidFill>
                  <a:srgbClr val="0070C0"/>
                </a:solidFill>
              </a:rPr>
              <a:t>гепатобластомой</a:t>
            </a:r>
            <a:endParaRPr lang="ru-RU" sz="1800" b="1" dirty="0">
              <a:solidFill>
                <a:srgbClr val="0070C0"/>
              </a:solidFill>
            </a:endParaRPr>
          </a:p>
          <a:p>
            <a:pPr algn="ctr"/>
            <a:r>
              <a:rPr lang="ru-RU" sz="1600" b="1" dirty="0">
                <a:solidFill>
                  <a:srgbClr val="E02126"/>
                </a:solidFill>
              </a:rPr>
              <a:t>26% (</a:t>
            </a:r>
            <a:r>
              <a:rPr lang="en-US" sz="1600" b="1" dirty="0">
                <a:solidFill>
                  <a:srgbClr val="E02126"/>
                </a:solidFill>
              </a:rPr>
              <a:t>n=42</a:t>
            </a:r>
            <a:r>
              <a:rPr lang="ru-RU" sz="1600" b="1" dirty="0">
                <a:solidFill>
                  <a:srgbClr val="E02126"/>
                </a:solidFill>
              </a:rPr>
              <a:t>) трансплантаций печени*</a:t>
            </a:r>
            <a:endParaRPr lang="en-US" sz="1600" b="1" dirty="0">
              <a:solidFill>
                <a:srgbClr val="E02126"/>
              </a:solidFill>
            </a:endParaRPr>
          </a:p>
          <a:p>
            <a:pPr algn="ctr"/>
            <a:r>
              <a:rPr lang="ru-RU" sz="1500" b="1" dirty="0">
                <a:solidFill>
                  <a:srgbClr val="E02126"/>
                </a:solidFill>
              </a:rPr>
              <a:t>*Максимальный опыт в </a:t>
            </a:r>
            <a:r>
              <a:rPr lang="ru-RU" sz="1500" b="1" dirty="0" smtClean="0">
                <a:solidFill>
                  <a:srgbClr val="E02126"/>
                </a:solidFill>
              </a:rPr>
              <a:t>РФ</a:t>
            </a:r>
          </a:p>
          <a:p>
            <a:pPr algn="ctr"/>
            <a:r>
              <a:rPr lang="en-US" sz="1500" dirty="0" smtClean="0">
                <a:solidFill>
                  <a:srgbClr val="0070C0"/>
                </a:solidFill>
              </a:rPr>
              <a:t>5 </a:t>
            </a:r>
            <a:r>
              <a:rPr lang="ru-RU" sz="1500" dirty="0">
                <a:solidFill>
                  <a:srgbClr val="0070C0"/>
                </a:solidFill>
              </a:rPr>
              <a:t>пациентов – </a:t>
            </a:r>
            <a:r>
              <a:rPr lang="en-US" sz="1500" dirty="0">
                <a:solidFill>
                  <a:srgbClr val="0070C0"/>
                </a:solidFill>
              </a:rPr>
              <a:t>salvage </a:t>
            </a:r>
            <a:r>
              <a:rPr lang="ru-RU" sz="1500" dirty="0">
                <a:solidFill>
                  <a:srgbClr val="0070C0"/>
                </a:solidFill>
              </a:rPr>
              <a:t>трансплантации</a:t>
            </a:r>
          </a:p>
          <a:p>
            <a:pPr algn="ctr"/>
            <a:r>
              <a:rPr lang="ru-RU" sz="1500" dirty="0">
                <a:solidFill>
                  <a:srgbClr val="0070C0"/>
                </a:solidFill>
              </a:rPr>
              <a:t>3 пациента  - протезирование нижней полой вены</a:t>
            </a:r>
          </a:p>
          <a:p>
            <a:pPr algn="ctr"/>
            <a:r>
              <a:rPr lang="ru-RU" sz="1600" b="1" dirty="0">
                <a:solidFill>
                  <a:srgbClr val="E02126"/>
                </a:solidFill>
                <a:cs typeface="Times New Roman" panose="02020603050405020304" pitchFamily="18" charset="0"/>
              </a:rPr>
              <a:t>43% (18/42) синхронные легочные МТС</a:t>
            </a:r>
          </a:p>
          <a:p>
            <a:pPr algn="ctr"/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xmlns="" id="{804B8F12-A3F1-00A7-E14B-4CEB13457D64}"/>
              </a:ext>
            </a:extLst>
          </p:cNvPr>
          <p:cNvSpPr/>
          <p:nvPr/>
        </p:nvSpPr>
        <p:spPr>
          <a:xfrm>
            <a:off x="5663952" y="1521497"/>
            <a:ext cx="2293152" cy="165576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>
              <a:solidFill>
                <a:srgbClr val="4C76AA"/>
              </a:solidFill>
            </a:endParaRPr>
          </a:p>
          <a:p>
            <a:pPr algn="ctr"/>
            <a:r>
              <a:rPr lang="ru-RU" sz="1800" b="1" dirty="0">
                <a:solidFill>
                  <a:srgbClr val="4C76AA"/>
                </a:solidFill>
              </a:rPr>
              <a:t>Анализ собственных отдаленных результатов</a:t>
            </a:r>
          </a:p>
          <a:p>
            <a:pPr algn="ctr"/>
            <a:r>
              <a:rPr lang="ru-RU" sz="1800" b="1" dirty="0">
                <a:solidFill>
                  <a:srgbClr val="4C76AA"/>
                </a:solidFill>
              </a:rPr>
              <a:t>2008-2025 </a:t>
            </a:r>
            <a:r>
              <a:rPr lang="ru-RU" sz="1800" b="1" dirty="0" err="1">
                <a:solidFill>
                  <a:srgbClr val="4C76AA"/>
                </a:solidFill>
              </a:rPr>
              <a:t>гг</a:t>
            </a:r>
            <a:endParaRPr lang="ru-RU" sz="1800" b="1" dirty="0">
              <a:solidFill>
                <a:srgbClr val="4C76AA"/>
              </a:solidFill>
            </a:endParaRP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xmlns="" id="{53DFDE05-FFDE-E277-2C30-F66DC5EC6414}"/>
              </a:ext>
            </a:extLst>
          </p:cNvPr>
          <p:cNvSpPr/>
          <p:nvPr/>
        </p:nvSpPr>
        <p:spPr>
          <a:xfrm>
            <a:off x="236008" y="1521497"/>
            <a:ext cx="5305334" cy="165576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u="sng" dirty="0" err="1">
                <a:solidFill>
                  <a:srgbClr val="4C76AA"/>
                </a:solidFill>
              </a:rPr>
              <a:t>Гепатобластома</a:t>
            </a:r>
            <a:r>
              <a:rPr lang="ru-RU" sz="1600" dirty="0">
                <a:solidFill>
                  <a:srgbClr val="4C76AA"/>
                </a:solidFill>
              </a:rPr>
              <a:t> самое </a:t>
            </a:r>
            <a:r>
              <a:rPr lang="ru-RU" sz="1600" b="1" dirty="0">
                <a:solidFill>
                  <a:srgbClr val="4C76AA"/>
                </a:solidFill>
              </a:rPr>
              <a:t>частое ЗНО печени</a:t>
            </a:r>
            <a:r>
              <a:rPr lang="ru-RU" sz="1600" dirty="0">
                <a:solidFill>
                  <a:srgbClr val="4C76AA"/>
                </a:solidFill>
              </a:rPr>
              <a:t> у детей</a:t>
            </a:r>
          </a:p>
          <a:p>
            <a:r>
              <a:rPr lang="ru-RU" sz="1600" b="1" dirty="0">
                <a:solidFill>
                  <a:srgbClr val="4C76AA"/>
                </a:solidFill>
              </a:rPr>
              <a:t>Частая</a:t>
            </a:r>
            <a:r>
              <a:rPr lang="ru-RU" sz="1600" dirty="0">
                <a:solidFill>
                  <a:srgbClr val="4C76AA"/>
                </a:solidFill>
              </a:rPr>
              <a:t> диагностика на этапе </a:t>
            </a:r>
            <a:r>
              <a:rPr lang="ru-RU" sz="1600" b="1" dirty="0" err="1">
                <a:solidFill>
                  <a:srgbClr val="4C76AA"/>
                </a:solidFill>
              </a:rPr>
              <a:t>нерезектабельной</a:t>
            </a:r>
            <a:r>
              <a:rPr lang="ru-RU" sz="1600" dirty="0">
                <a:solidFill>
                  <a:srgbClr val="4C76AA"/>
                </a:solidFill>
              </a:rPr>
              <a:t> формы с отдаленными МТС</a:t>
            </a:r>
          </a:p>
          <a:p>
            <a:r>
              <a:rPr lang="ru-RU" sz="1600" b="1" dirty="0">
                <a:solidFill>
                  <a:srgbClr val="4C76AA"/>
                </a:solidFill>
              </a:rPr>
              <a:t>Трансплантация печени </a:t>
            </a:r>
            <a:r>
              <a:rPr lang="ru-RU" sz="1600" dirty="0">
                <a:solidFill>
                  <a:srgbClr val="4C76AA"/>
                </a:solidFill>
              </a:rPr>
              <a:t>– </a:t>
            </a:r>
            <a:r>
              <a:rPr lang="ru-RU" sz="1600" u="sng" dirty="0">
                <a:solidFill>
                  <a:srgbClr val="4C76AA"/>
                </a:solidFill>
              </a:rPr>
              <a:t>метод выбора лечения </a:t>
            </a:r>
            <a:r>
              <a:rPr lang="ru-RU" sz="1600" u="sng" dirty="0" err="1">
                <a:solidFill>
                  <a:srgbClr val="4C76AA"/>
                </a:solidFill>
              </a:rPr>
              <a:t>нерезектабельных</a:t>
            </a:r>
            <a:r>
              <a:rPr lang="ru-RU" sz="1600" u="sng" dirty="0">
                <a:solidFill>
                  <a:srgbClr val="4C76AA"/>
                </a:solidFill>
              </a:rPr>
              <a:t> форм</a:t>
            </a:r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xmlns="" id="{56395220-5147-F4F5-796E-B0DABEDB2D6F}"/>
              </a:ext>
            </a:extLst>
          </p:cNvPr>
          <p:cNvSpPr/>
          <p:nvPr/>
        </p:nvSpPr>
        <p:spPr>
          <a:xfrm>
            <a:off x="261330" y="3429001"/>
            <a:ext cx="7722130" cy="3240087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585" b="1" u="sng" dirty="0">
                <a:solidFill>
                  <a:srgbClr val="4C76AA"/>
                </a:solidFill>
              </a:rPr>
              <a:t>Выживаемость:</a:t>
            </a:r>
          </a:p>
          <a:p>
            <a:r>
              <a:rPr lang="ru-RU" sz="2585" dirty="0">
                <a:solidFill>
                  <a:srgbClr val="4C76AA"/>
                </a:solidFill>
              </a:rPr>
              <a:t>Общая  74%</a:t>
            </a:r>
          </a:p>
          <a:p>
            <a:r>
              <a:rPr lang="ru-RU" sz="2585" dirty="0" err="1">
                <a:solidFill>
                  <a:srgbClr val="4C76AA"/>
                </a:solidFill>
              </a:rPr>
              <a:t>Безрецидивная</a:t>
            </a:r>
            <a:r>
              <a:rPr lang="ru-RU" sz="2585" dirty="0">
                <a:solidFill>
                  <a:srgbClr val="4C76AA"/>
                </a:solidFill>
              </a:rPr>
              <a:t> 72%</a:t>
            </a:r>
          </a:p>
          <a:p>
            <a:endParaRPr lang="ru-RU" sz="2585" dirty="0">
              <a:solidFill>
                <a:srgbClr val="4C76AA"/>
              </a:solidFill>
            </a:endParaRPr>
          </a:p>
          <a:p>
            <a:r>
              <a:rPr lang="en-US" sz="1400" b="1" dirty="0">
                <a:solidFill>
                  <a:srgbClr val="4C76AA"/>
                </a:solidFill>
              </a:rPr>
              <a:t>Salvage</a:t>
            </a:r>
            <a:r>
              <a:rPr lang="en-US" sz="1400" dirty="0">
                <a:solidFill>
                  <a:srgbClr val="4C76AA"/>
                </a:solidFill>
              </a:rPr>
              <a:t> </a:t>
            </a:r>
            <a:r>
              <a:rPr lang="ru-RU" sz="1400" dirty="0">
                <a:solidFill>
                  <a:srgbClr val="4C76AA"/>
                </a:solidFill>
              </a:rPr>
              <a:t>трансплантация </a:t>
            </a:r>
            <a:r>
              <a:rPr lang="ru-RU" sz="1400" b="1" dirty="0" smtClean="0">
                <a:solidFill>
                  <a:srgbClr val="4C76AA"/>
                </a:solidFill>
              </a:rPr>
              <a:t>100% </a:t>
            </a:r>
            <a:r>
              <a:rPr lang="en-US" sz="1400" b="1" dirty="0" smtClean="0">
                <a:solidFill>
                  <a:srgbClr val="4C76AA"/>
                </a:solidFill>
              </a:rPr>
              <a:t>– </a:t>
            </a:r>
            <a:r>
              <a:rPr lang="ru-RU" sz="1400" b="1" dirty="0">
                <a:solidFill>
                  <a:srgbClr val="4C76AA"/>
                </a:solidFill>
              </a:rPr>
              <a:t>живы</a:t>
            </a:r>
          </a:p>
          <a:p>
            <a:r>
              <a:rPr lang="ru-RU" sz="1400" b="1" dirty="0">
                <a:solidFill>
                  <a:srgbClr val="4C76AA"/>
                </a:solidFill>
              </a:rPr>
              <a:t>Протезирование нижней полой вены </a:t>
            </a:r>
            <a:endParaRPr lang="ru-RU" sz="1400" b="1" dirty="0" smtClean="0">
              <a:solidFill>
                <a:srgbClr val="4C76AA"/>
              </a:solidFill>
            </a:endParaRPr>
          </a:p>
          <a:p>
            <a:r>
              <a:rPr lang="ru-RU" sz="1400" b="1" dirty="0" smtClean="0">
                <a:solidFill>
                  <a:srgbClr val="4C76AA"/>
                </a:solidFill>
              </a:rPr>
              <a:t>100%</a:t>
            </a:r>
            <a:r>
              <a:rPr lang="en-US" sz="1400" b="1" dirty="0" smtClean="0">
                <a:solidFill>
                  <a:srgbClr val="4C76AA"/>
                </a:solidFill>
              </a:rPr>
              <a:t> </a:t>
            </a:r>
            <a:r>
              <a:rPr lang="en-US" sz="1400" b="1" dirty="0">
                <a:solidFill>
                  <a:srgbClr val="4C76AA"/>
                </a:solidFill>
              </a:rPr>
              <a:t>– </a:t>
            </a:r>
            <a:r>
              <a:rPr lang="ru-RU" sz="1400" b="1" dirty="0">
                <a:solidFill>
                  <a:srgbClr val="4C76AA"/>
                </a:solidFill>
              </a:rPr>
              <a:t>живы</a:t>
            </a: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xmlns="" id="{22D2B7DE-F031-8716-A8D6-C1F80201D933}"/>
              </a:ext>
            </a:extLst>
          </p:cNvPr>
          <p:cNvSpPr/>
          <p:nvPr/>
        </p:nvSpPr>
        <p:spPr>
          <a:xfrm>
            <a:off x="8112125" y="6029794"/>
            <a:ext cx="3833813" cy="639291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xmlns="" id="{1AE77ED5-791E-4508-7B97-C8F3E2DE0F55}"/>
              </a:ext>
            </a:extLst>
          </p:cNvPr>
          <p:cNvSpPr/>
          <p:nvPr/>
        </p:nvSpPr>
        <p:spPr>
          <a:xfrm>
            <a:off x="2270878" y="44624"/>
            <a:ext cx="7641546" cy="1243992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5E91081-42BD-30AE-B6D6-5C75379FE3ED}"/>
              </a:ext>
            </a:extLst>
          </p:cNvPr>
          <p:cNvSpPr/>
          <p:nvPr/>
        </p:nvSpPr>
        <p:spPr>
          <a:xfrm>
            <a:off x="266873" y="6709695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xmlns="" id="{F77136DE-C123-CB80-3625-49C83A6D0616}"/>
              </a:ext>
            </a:extLst>
          </p:cNvPr>
          <p:cNvSpPr/>
          <p:nvPr/>
        </p:nvSpPr>
        <p:spPr>
          <a:xfrm>
            <a:off x="252774" y="1340768"/>
            <a:ext cx="1862867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Актуальность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7597B98-5C27-A142-801B-3A59EB8E501A}"/>
              </a:ext>
            </a:extLst>
          </p:cNvPr>
          <p:cNvSpPr txBox="1"/>
          <p:nvPr/>
        </p:nvSpPr>
        <p:spPr>
          <a:xfrm>
            <a:off x="8138560" y="6001084"/>
            <a:ext cx="235994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Метелин Алексей Владимирович</a:t>
            </a:r>
          </a:p>
          <a:p>
            <a:r>
              <a:rPr lang="ru-RU" sz="1100" dirty="0">
                <a:solidFill>
                  <a:schemeClr val="bg1"/>
                </a:solidFill>
              </a:rPr>
              <a:t>+7 926 279 97 57</a:t>
            </a:r>
          </a:p>
          <a:p>
            <a:r>
              <a:rPr lang="en-US" sz="1100" dirty="0">
                <a:solidFill>
                  <a:schemeClr val="bg1"/>
                </a:solidFill>
              </a:rPr>
              <a:t>alex2799757@gmail.com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3C2AE1E-1F68-F8C5-A68E-E3F5DF9AB99E}"/>
              </a:ext>
            </a:extLst>
          </p:cNvPr>
          <p:cNvSpPr txBox="1"/>
          <p:nvPr/>
        </p:nvSpPr>
        <p:spPr>
          <a:xfrm>
            <a:off x="2392170" y="179929"/>
            <a:ext cx="736967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20" b="1" dirty="0">
                <a:solidFill>
                  <a:schemeClr val="bg1"/>
                </a:solidFill>
              </a:rPr>
              <a:t>РОДСТВЕННАЯ ТРАНСПЛАНТАЦИЯ ПЕЧЕНИ ПРИ ГЕПАТОБЛАСТОМЕ: ОПЫТ ОДНОГО ЦЕНТРА</a:t>
            </a: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xmlns="" id="{DD523B77-A064-49B9-24CA-8AB05DB4C1DD}"/>
              </a:ext>
            </a:extLst>
          </p:cNvPr>
          <p:cNvSpPr/>
          <p:nvPr/>
        </p:nvSpPr>
        <p:spPr>
          <a:xfrm>
            <a:off x="5816823" y="1340768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Цели и задачи</a:t>
            </a: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xmlns="" id="{9DDF0B92-A15D-88CB-2838-8CCDCC492947}"/>
              </a:ext>
            </a:extLst>
          </p:cNvPr>
          <p:cNvSpPr/>
          <p:nvPr/>
        </p:nvSpPr>
        <p:spPr>
          <a:xfrm>
            <a:off x="9007792" y="1362655"/>
            <a:ext cx="2415762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Материалы и методы</a:t>
            </a: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xmlns="" id="{46E7AAE7-D04B-CB1A-ED4E-4FE33A9D12F3}"/>
              </a:ext>
            </a:extLst>
          </p:cNvPr>
          <p:cNvSpPr/>
          <p:nvPr/>
        </p:nvSpPr>
        <p:spPr>
          <a:xfrm>
            <a:off x="250841" y="3361644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Результаты</a:t>
            </a: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D2D5046B-04B2-AC28-484A-AA2644A192AF}"/>
              </a:ext>
            </a:extLst>
          </p:cNvPr>
          <p:cNvSpPr/>
          <p:nvPr/>
        </p:nvSpPr>
        <p:spPr>
          <a:xfrm>
            <a:off x="8112224" y="3648232"/>
            <a:ext cx="240586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Выводы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1CD11BB-4424-3B04-9F45-477B771E0B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266872" y="188913"/>
            <a:ext cx="1853426" cy="100021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B97596D-9344-5A42-4BF2-88FA4AB3396C}"/>
              </a:ext>
            </a:extLst>
          </p:cNvPr>
          <p:cNvSpPr txBox="1"/>
          <p:nvPr/>
        </p:nvSpPr>
        <p:spPr>
          <a:xfrm>
            <a:off x="1777814" y="669374"/>
            <a:ext cx="8143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82600" algn="ctr"/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Филин Андрей Валерьевич, Метелин Алексей Владимирович,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Чарчян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 Эдуард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Рафаэлович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, Казакова Ольга Валентиновна, Дымова Ольга Викторовна, Качанов Денис Юрьевич, Моисеенко Роман Алексеевич,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Рубанская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 Марина Владимировна,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Сагоян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 Гарик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Барисович</a:t>
            </a:r>
            <a:endParaRPr lang="ru-RU" sz="600" dirty="0">
              <a:solidFill>
                <a:schemeClr val="bg1">
                  <a:lumMod val="9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indent="482600" algn="ctr"/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ГНЦ РФ ФГБНУ Российский научный центр хирургии имени академика Б. В. Петровского. 119435, Москва, Абрикосовский пер., д. 2</a:t>
            </a:r>
          </a:p>
          <a:p>
            <a:pPr indent="482600" algn="ctr"/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Национальный медицинский исследовательский центр детской гематологии, онкологии и иммунологии имени Дмитрия Рогачева им. Д. Рогачева. 117198, г. Москва, ул.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Саморы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600" dirty="0" err="1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Машела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, д. 1</a:t>
            </a:r>
          </a:p>
          <a:p>
            <a:pPr algn="ctr"/>
            <a:r>
              <a:rPr lang="ru-RU" sz="600" kern="18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НИИ детской онкологии и гематологии 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медицинский исследовательский центр онкологии имени Н.Н. Блохина» Министерства здравоохранения Российской Федерации</a:t>
            </a:r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115522, </a:t>
            </a:r>
          </a:p>
          <a:p>
            <a:pPr algn="ctr"/>
            <a:r>
              <a:rPr lang="ru-RU" sz="600" dirty="0">
                <a:solidFill>
                  <a:schemeClr val="bg1">
                    <a:lumMod val="95000"/>
                  </a:schemeClr>
                </a:solidFill>
                <a:effectLst/>
                <a:ea typeface="Times New Roman" panose="02020603050405020304" pitchFamily="18" charset="0"/>
              </a:rPr>
              <a:t>г. Москва, Каширское шоссе, д. 23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35046-2615-E26F-310E-D5E7F62DAC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84" y="70342"/>
            <a:ext cx="1325798" cy="1325798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245619"/>
              </p:ext>
            </p:extLst>
          </p:nvPr>
        </p:nvGraphicFramePr>
        <p:xfrm>
          <a:off x="3719736" y="3457052"/>
          <a:ext cx="4237368" cy="3212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6" imgW="5943600" imgH="4457880" progId="Statistica.Graph">
                  <p:embed/>
                </p:oleObj>
              </mc:Choice>
              <mc:Fallback>
                <p:oleObj r:id="rId6" imgW="5943600" imgH="4457880" progId="Statistica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6" y="3457052"/>
                        <a:ext cx="4237368" cy="32120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151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261</Words>
  <Application>Microsoft Office PowerPoint</Application>
  <PresentationFormat>Широкоэкранный</PresentationFormat>
  <Paragraphs>37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Тема Office</vt:lpstr>
      <vt:lpstr>Statistica.Graph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Метелин А.В.</cp:lastModifiedBy>
  <cp:revision>56</cp:revision>
  <dcterms:created xsi:type="dcterms:W3CDTF">2020-12-01T10:14:34Z</dcterms:created>
  <dcterms:modified xsi:type="dcterms:W3CDTF">2026-04-20T13:42:08Z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