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6858000" cy="9144000"/>
  <p:defaultTextStyle>
    <a:defPPr>
      <a:defRPr lang="ru-RU"/>
    </a:defPPr>
    <a:lvl1pPr marL="0" algn="l" defTabSz="10731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36575" algn="l" defTabSz="10731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73150" algn="l" defTabSz="10731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09090" algn="l" defTabSz="10731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45665" algn="l" defTabSz="10731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82240" algn="l" defTabSz="10731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18815" algn="l" defTabSz="10731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754755" algn="l" defTabSz="10731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291330" algn="l" defTabSz="10731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9" userDrawn="1">
          <p15:clr>
            <a:srgbClr val="70AD47"/>
          </p15:clr>
        </p15:guide>
        <p15:guide id="6" orient="horz" pos="844" userDrawn="1">
          <p15:clr>
            <a:srgbClr val="A4A3A4"/>
          </p15:clr>
        </p15:guide>
        <p15:guide id="9" pos="2502" userDrawn="1">
          <p15:clr>
            <a:srgbClr val="70AD47"/>
          </p15:clr>
        </p15:guide>
        <p15:guide id="10" orient="horz" pos="2114" userDrawn="1">
          <p15:clr>
            <a:srgbClr val="A4A3A4"/>
          </p15:clr>
        </p15:guide>
        <p15:guide id="11" orient="horz" pos="119" userDrawn="1">
          <p15:clr>
            <a:srgbClr val="A4A3A4"/>
          </p15:clr>
        </p15:guide>
        <p15:guide id="12" orient="horz" pos="4200" userDrawn="1">
          <p15:clr>
            <a:srgbClr val="A4A3A4"/>
          </p15:clr>
        </p15:guide>
        <p15:guide id="13" pos="2619" userDrawn="1">
          <p15:clr>
            <a:srgbClr val="A4A3A4"/>
          </p15:clr>
        </p15:guide>
        <p15:guide id="14" pos="7512" userDrawn="1">
          <p15:clr>
            <a:srgbClr val="A4A3A4"/>
          </p15:clr>
        </p15:guide>
        <p15:guide id="15" pos="168" userDrawn="1">
          <p15:clr>
            <a:srgbClr val="A4A3A4"/>
          </p15:clr>
        </p15:guide>
        <p15:guide id="17" pos="5013" userDrawn="1">
          <p15:clr>
            <a:srgbClr val="70AD47"/>
          </p15:clr>
        </p15:guide>
        <p15:guide id="18" pos="5110" userDrawn="1">
          <p15:clr>
            <a:srgbClr val="70AD47"/>
          </p15:clr>
        </p15:guide>
        <p15:guide id="19" orient="horz" pos="981" userDrawn="1">
          <p15:clr>
            <a:srgbClr val="A4A3A4"/>
          </p15:clr>
        </p15:guide>
        <p15:guide id="20" orient="horz" pos="20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8099"/>
    <a:srgbClr val="25C7D9"/>
    <a:srgbClr val="F35C69"/>
    <a:srgbClr val="000000"/>
    <a:srgbClr val="DF2227"/>
    <a:srgbClr val="20BBE3"/>
    <a:srgbClr val="078098"/>
    <a:srgbClr val="4C76AA"/>
    <a:srgbClr val="E02126"/>
    <a:srgbClr val="E6EF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51"/>
    <p:restoredTop sz="94657"/>
  </p:normalViewPr>
  <p:slideViewPr>
    <p:cSldViewPr showGuides="1">
      <p:cViewPr varScale="1">
        <p:scale>
          <a:sx n="107" d="100"/>
          <a:sy n="107" d="100"/>
        </p:scale>
        <p:origin x="320" y="56"/>
      </p:cViewPr>
      <p:guideLst>
        <p:guide pos="3849"/>
        <p:guide orient="horz" pos="844"/>
        <p:guide pos="2502"/>
        <p:guide orient="horz" pos="2114"/>
        <p:guide orient="horz" pos="119"/>
        <p:guide orient="horz" pos="4200"/>
        <p:guide pos="2619"/>
        <p:guide pos="7512"/>
        <p:guide pos="168"/>
        <p:guide pos="5013"/>
        <p:guide pos="5110"/>
        <p:guide orient="horz" pos="981"/>
        <p:guide orient="horz" pos="20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9BB5AF-1C81-924D-AD0F-F2E375D2430C}" type="datetimeFigureOut">
              <a:rPr lang="ru-RU" smtClean="0"/>
              <a:t>19.04.2026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42354B-E7A9-5043-AEEC-20B98C8DFB3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42354B-E7A9-5043-AEEC-20B98C8DFB32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4433" y="2372884"/>
            <a:ext cx="11523134" cy="1056117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4433" y="3621023"/>
            <a:ext cx="11523134" cy="1056117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6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20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80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40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01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617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21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819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433" y="357718"/>
            <a:ext cx="11523134" cy="867307"/>
          </a:xfrm>
          <a:prstGeom prst="rect">
            <a:avLst/>
          </a:prstGeom>
        </p:spPr>
        <p:txBody>
          <a:bodyPr vert="horz" lIns="107287" tIns="53643" rIns="107287" bIns="53643" rtlCol="0" anchor="ctr">
            <a:no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34433" y="1478349"/>
            <a:ext cx="11523134" cy="4165747"/>
          </a:xfrm>
          <a:prstGeom prst="rect">
            <a:avLst/>
          </a:prstGeom>
        </p:spPr>
        <p:txBody>
          <a:bodyPr vert="horz" lIns="107287" tIns="53643" rIns="107287" bIns="53643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1320800" rtl="0" eaLnBrk="1" latinLnBrk="0" hangingPunct="1">
        <a:spcBef>
          <a:spcPct val="0"/>
        </a:spcBef>
        <a:buNone/>
        <a:defRPr sz="578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320800" rtl="0" eaLnBrk="1" latinLnBrk="0" hangingPunct="1">
        <a:spcBef>
          <a:spcPct val="20000"/>
        </a:spcBef>
        <a:buFont typeface="Arial" panose="020B0604020202020204" pitchFamily="34" charset="0"/>
        <a:buNone/>
        <a:defRPr sz="2830" kern="1200">
          <a:solidFill>
            <a:schemeClr val="tx1"/>
          </a:solidFill>
          <a:latin typeface="+mn-lt"/>
          <a:ea typeface="+mn-ea"/>
          <a:cs typeface="+mn-cs"/>
        </a:defRPr>
      </a:lvl1pPr>
      <a:lvl2pPr marL="1073150" indent="-412750" algn="l" defTabSz="1320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30" kern="1200">
          <a:solidFill>
            <a:schemeClr val="tx1"/>
          </a:solidFill>
          <a:latin typeface="+mn-lt"/>
          <a:ea typeface="+mn-ea"/>
          <a:cs typeface="+mn-cs"/>
        </a:defRPr>
      </a:lvl2pPr>
      <a:lvl3pPr marL="1650365" indent="-330200" algn="l" defTabSz="1320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0" kern="1200">
          <a:solidFill>
            <a:schemeClr val="tx1"/>
          </a:solidFill>
          <a:latin typeface="+mn-lt"/>
          <a:ea typeface="+mn-ea"/>
          <a:cs typeface="+mn-cs"/>
        </a:defRPr>
      </a:lvl3pPr>
      <a:lvl4pPr marL="2310765" indent="-330200" algn="l" defTabSz="1320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30" kern="1200">
          <a:solidFill>
            <a:schemeClr val="tx1"/>
          </a:solidFill>
          <a:latin typeface="+mn-lt"/>
          <a:ea typeface="+mn-ea"/>
          <a:cs typeface="+mn-cs"/>
        </a:defRPr>
      </a:lvl4pPr>
      <a:lvl5pPr marL="2971165" indent="-330200" algn="l" defTabSz="1320800" rtl="0" eaLnBrk="1" latinLnBrk="0" hangingPunct="1">
        <a:spcBef>
          <a:spcPct val="20000"/>
        </a:spcBef>
        <a:buFont typeface="Arial" panose="020B0604020202020204" pitchFamily="34" charset="0"/>
        <a:buChar char="»"/>
        <a:defRPr sz="2830" kern="1200">
          <a:solidFill>
            <a:schemeClr val="tx1"/>
          </a:solidFill>
          <a:latin typeface="+mn-lt"/>
          <a:ea typeface="+mn-ea"/>
          <a:cs typeface="+mn-cs"/>
        </a:defRPr>
      </a:lvl5pPr>
      <a:lvl6pPr marL="3631565" indent="-330200" algn="l" defTabSz="1320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0" kern="1200">
          <a:solidFill>
            <a:schemeClr val="tx1"/>
          </a:solidFill>
          <a:latin typeface="+mn-lt"/>
          <a:ea typeface="+mn-ea"/>
          <a:cs typeface="+mn-cs"/>
        </a:defRPr>
      </a:lvl6pPr>
      <a:lvl7pPr marL="4291330" indent="-330200" algn="l" defTabSz="1320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0" kern="1200">
          <a:solidFill>
            <a:schemeClr val="tx1"/>
          </a:solidFill>
          <a:latin typeface="+mn-lt"/>
          <a:ea typeface="+mn-ea"/>
          <a:cs typeface="+mn-cs"/>
        </a:defRPr>
      </a:lvl7pPr>
      <a:lvl8pPr marL="4951730" indent="-330200" algn="l" defTabSz="1320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0" kern="1200">
          <a:solidFill>
            <a:schemeClr val="tx1"/>
          </a:solidFill>
          <a:latin typeface="+mn-lt"/>
          <a:ea typeface="+mn-ea"/>
          <a:cs typeface="+mn-cs"/>
        </a:defRPr>
      </a:lvl8pPr>
      <a:lvl9pPr marL="5612130" indent="-330200" algn="l" defTabSz="1320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320800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1pPr>
      <a:lvl2pPr marL="660400" algn="l" defTabSz="1320800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320800" algn="l" defTabSz="1320800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3pPr>
      <a:lvl4pPr marL="1980565" algn="l" defTabSz="1320800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4pPr>
      <a:lvl5pPr marL="2640965" algn="l" defTabSz="1320800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5pPr>
      <a:lvl6pPr marL="3301365" algn="l" defTabSz="1320800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6pPr>
      <a:lvl7pPr marL="3961765" algn="l" defTabSz="1320800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7pPr>
      <a:lvl8pPr marL="4621530" algn="l" defTabSz="1320800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8pPr>
      <a:lvl9pPr marL="5281930" algn="l" defTabSz="1320800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elya74@mail.ru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Скругленный прямоугольник 33"/>
          <p:cNvSpPr/>
          <p:nvPr/>
        </p:nvSpPr>
        <p:spPr>
          <a:xfrm>
            <a:off x="8112125" y="3429001"/>
            <a:ext cx="3841433" cy="2088388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2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 успешный опыт лечения ЛХ в региональной клинике РФ с использованием современных методов обследования и лечения.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ПЭТ-КТ позволило сократить применение лучевой терапии.</a:t>
            </a:r>
          </a:p>
          <a:p>
            <a:pPr algn="just"/>
            <a:r>
              <a:rPr lang="ru-RU" sz="12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Высокий процент диагностики на продвинутых стадиях требует повышения онкологической настороженности у врачей первичного звена.</a:t>
            </a: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8112125" y="1557339"/>
            <a:ext cx="3829417" cy="1655760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2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Ретроспективный анализ медицинской документации пациентов детского возраста с диагнозом ЛХ в РБ в период с 2013 по 2025 годы.</a:t>
            </a: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4151313" y="1557338"/>
            <a:ext cx="3805791" cy="1655761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2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частоты развития и эффективности терапии ЛХ у детей в Республике Башкортостан (РБ).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246064" y="1557339"/>
            <a:ext cx="3742980" cy="1655762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2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Классическая лимфома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Ходжкина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(ЛХ) является одной из наиболее частых лимфом у детей и подростков.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Химиотерапия (ХТ) и лучевая терапия (ЛТ) приводят к 5-летней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бессобытийной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выживаемости в 89% случаев.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236008" y="3429000"/>
            <a:ext cx="7722130" cy="3240087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1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группы: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Диагностировано 78 пациентов, средний возраст — 13 лет (от 3 до 17 лет). Преобладали мальчики (61,5%) по сравнению с девочками (38,5%), соотношение 1,6:1.</a:t>
            </a:r>
            <a:endPara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1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Гистологические варианты: </a:t>
            </a:r>
            <a:r>
              <a:rPr lang="ru-RU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Нодулярный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склероз — 74,3%, лимфоидное преобладание — 14,1%, смешанно-клеточный вариант — 11,5%.</a:t>
            </a:r>
            <a:endPara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1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Стадии заболевания: 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Ранние (I-II) — 47,5% (I ст. — 1,3%, II ст. — 46,2%).</a:t>
            </a:r>
          </a:p>
          <a:p>
            <a:pPr algn="just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Продвинутые (III-IV) — 52,5% (III ст. — 19,2%, IV ст. — 33,3%).</a:t>
            </a:r>
            <a:endPara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1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Терапия и выживаемость: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Лечение проводится по протоколу EuroNet-PHL-C1.</a:t>
            </a:r>
          </a:p>
          <a:p>
            <a:pPr algn="just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Общая выживаемость — 93,6% (73 чел.).</a:t>
            </a:r>
          </a:p>
          <a:p>
            <a:pPr algn="just"/>
            <a:r>
              <a:rPr lang="ru-RU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Бессобытийная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выживаемость — 87,2% (68 чел.).</a:t>
            </a:r>
          </a:p>
          <a:p>
            <a:pPr algn="just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Рефрактерные/рецидивирующие формы (</a:t>
            </a:r>
            <a:r>
              <a:rPr lang="ru-RU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рЛХ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)— 10,3% (8 случаев).</a:t>
            </a:r>
          </a:p>
          <a:p>
            <a:pPr algn="just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Умерло — 6,4% (5 чел.): 3 от прогрессии, 1 от полиорганной недостаточности (лучевое повреждение), 1 от других причин.</a:t>
            </a:r>
            <a:endPara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1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Лучевая терапия (ЛТ):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Получили 35,8% пациентов (28 детей). С началом рутинного применения ПЭТ-КТ за последние 10 лет ЛТ получили только 8 пациентов, не достигших ПЭТ-негативной ремиссии после 2 блоков OEPA.</a:t>
            </a:r>
            <a:endPara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1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ТГСК: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Проведена 6 пациентам (7,7%). С 2024 года </a:t>
            </a:r>
            <a:r>
              <a:rPr lang="ru-RU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аутологичная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ТГСК проводится в регионе. В 2025 году пациенту с </a:t>
            </a:r>
            <a:r>
              <a:rPr lang="ru-RU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рЛХ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проведена </a:t>
            </a:r>
            <a:r>
              <a:rPr lang="ru-RU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противорецидивная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ХТ  3 блока </a:t>
            </a:r>
            <a:r>
              <a:rPr lang="ru-RU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бендамустин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брентуксимаб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ведотин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 курса ХТ+ </a:t>
            </a:r>
            <a:r>
              <a:rPr lang="ru-RU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пембролизумаб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аутоТГСК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режимом кондиционирования </a:t>
            </a:r>
            <a:r>
              <a:rPr lang="ru-RU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BeEAM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1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Осложнения: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Вторичных опухолей не зарегистрировано; у 2 пациентов с </a:t>
            </a:r>
            <a:r>
              <a:rPr lang="ru-RU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рЛХ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позже установлена медиастинальная лимфома серой зоны.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8104505" y="5661247"/>
            <a:ext cx="3841433" cy="1007839"/>
          </a:xfrm>
          <a:prstGeom prst="roundRect">
            <a:avLst>
              <a:gd name="adj" fmla="val 8594"/>
            </a:avLst>
          </a:prstGeom>
          <a:solidFill>
            <a:srgbClr val="0480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85">
              <a:solidFill>
                <a:schemeClr val="bg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229013" y="203849"/>
            <a:ext cx="7641546" cy="1152525"/>
          </a:xfrm>
          <a:prstGeom prst="roundRect">
            <a:avLst>
              <a:gd name="adj" fmla="val 11548"/>
            </a:avLst>
          </a:prstGeom>
          <a:solidFill>
            <a:srgbClr val="0480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85"/>
          </a:p>
        </p:txBody>
      </p:sp>
      <p:sp>
        <p:nvSpPr>
          <p:cNvPr id="3" name="Прямоугольник 2"/>
          <p:cNvSpPr/>
          <p:nvPr/>
        </p:nvSpPr>
        <p:spPr>
          <a:xfrm>
            <a:off x="266873" y="6565407"/>
            <a:ext cx="11686686" cy="103681"/>
          </a:xfrm>
          <a:prstGeom prst="rect">
            <a:avLst/>
          </a:prstGeom>
          <a:solidFill>
            <a:srgbClr val="DF22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2046" tIns="66022" rIns="132046" bIns="66022" rtlCol="0" anchor="ctr"/>
          <a:lstStyle/>
          <a:p>
            <a:pPr algn="ctr"/>
            <a:endParaRPr lang="ru-RU" sz="2585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2774" y="1471160"/>
            <a:ext cx="1862867" cy="325358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Актуальность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41952" y="260995"/>
            <a:ext cx="7336155" cy="42354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l"/>
            <a:r>
              <a:rPr lang="ru-RU" altLang="en-US" sz="1200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Лимфома </a:t>
            </a:r>
            <a:r>
              <a:rPr lang="ru-RU" altLang="en-US" sz="1200" dirty="0" err="1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Ходжкина</a:t>
            </a:r>
            <a:r>
              <a:rPr lang="ru-RU" altLang="en-US" sz="1200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 у детей в Республике Башкортостан</a:t>
            </a:r>
            <a:endParaRPr lang="en-US" altLang="ru-RU" sz="1200" dirty="0">
              <a:solidFill>
                <a:schemeClr val="bg1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43050" y="558556"/>
            <a:ext cx="7627509" cy="468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</a:rPr>
              <a:t>Якупова Э.В., Амирова Э.Ф., Махонина А.И., Махонин В.Б, </a:t>
            </a:r>
            <a:r>
              <a:rPr lang="ru-RU" sz="1200" dirty="0" err="1">
                <a:solidFill>
                  <a:schemeClr val="bg1"/>
                </a:solidFill>
              </a:rPr>
              <a:t>Ахметзянова</a:t>
            </a:r>
            <a:r>
              <a:rPr lang="ru-RU" sz="1200" dirty="0">
                <a:solidFill>
                  <a:schemeClr val="bg1"/>
                </a:solidFill>
              </a:rPr>
              <a:t> Л.В., Бакиева А.А., Олейникова Ю.Д, Ефимова В.В., </a:t>
            </a:r>
            <a:r>
              <a:rPr lang="ru-RU" sz="1200" dirty="0" err="1">
                <a:solidFill>
                  <a:schemeClr val="bg1"/>
                </a:solidFill>
              </a:rPr>
              <a:t>Яхина</a:t>
            </a:r>
            <a:r>
              <a:rPr lang="ru-RU" sz="1200" dirty="0">
                <a:solidFill>
                  <a:schemeClr val="bg1"/>
                </a:solidFill>
              </a:rPr>
              <a:t> Э.Б., </a:t>
            </a:r>
            <a:r>
              <a:rPr lang="ru-RU" sz="1200" dirty="0" err="1">
                <a:solidFill>
                  <a:schemeClr val="bg1"/>
                </a:solidFill>
              </a:rPr>
              <a:t>Байрамгулов</a:t>
            </a:r>
            <a:r>
              <a:rPr lang="ru-RU" sz="1200" dirty="0">
                <a:solidFill>
                  <a:schemeClr val="bg1"/>
                </a:solidFill>
              </a:rPr>
              <a:t> Р.Р.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41952" y="921541"/>
            <a:ext cx="7526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здравоохранения «Республиканская детская клиническая больница», Уфа</a:t>
            </a:r>
            <a:endParaRPr lang="ru-RU" sz="1200" dirty="0">
              <a:solidFill>
                <a:schemeClr val="bg1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912424" y="101291"/>
            <a:ext cx="2012704" cy="11525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725" dirty="0">
                <a:solidFill>
                  <a:schemeClr val="tx1"/>
                </a:solidFill>
              </a:rPr>
              <a:t>лого</a:t>
            </a:r>
            <a:br>
              <a:rPr lang="ru-RU" sz="1725" dirty="0">
                <a:solidFill>
                  <a:schemeClr val="tx1"/>
                </a:solidFill>
              </a:rPr>
            </a:br>
            <a:r>
              <a:rPr lang="ru-RU" sz="1725" dirty="0">
                <a:solidFill>
                  <a:schemeClr val="tx1"/>
                </a:solidFill>
              </a:rPr>
              <a:t>учреждения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4158836" y="1476537"/>
            <a:ext cx="1864800" cy="325358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Цели и задачи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8123732" y="1482281"/>
            <a:ext cx="2415762" cy="325358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Материалы и методы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233899" y="3246440"/>
            <a:ext cx="1864800" cy="325358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Результаты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8123732" y="3319544"/>
            <a:ext cx="2405860" cy="325358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Выводы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73" t="21290" r="11883" b="23634"/>
          <a:stretch>
            <a:fillRect/>
          </a:stretch>
        </p:blipFill>
        <p:spPr>
          <a:xfrm>
            <a:off x="266872" y="188913"/>
            <a:ext cx="1853426" cy="1000211"/>
          </a:xfrm>
          <a:prstGeom prst="rect">
            <a:avLst/>
          </a:prstGeom>
        </p:spPr>
      </p:pic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78110" y="189865"/>
            <a:ext cx="1645920" cy="1073785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3B9BC775-DBFD-4995-A8AD-AA873B4C0F64}"/>
              </a:ext>
            </a:extLst>
          </p:cNvPr>
          <p:cNvSpPr txBox="1"/>
          <p:nvPr/>
        </p:nvSpPr>
        <p:spPr>
          <a:xfrm>
            <a:off x="8149006" y="5760645"/>
            <a:ext cx="24885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</a:rPr>
              <a:t>Якупова Э</a:t>
            </a:r>
            <a:r>
              <a:rPr lang="en-US" sz="1200" dirty="0">
                <a:solidFill>
                  <a:schemeClr val="bg1"/>
                </a:solidFill>
              </a:rPr>
              <a:t>.</a:t>
            </a:r>
            <a:r>
              <a:rPr lang="ru-RU" sz="1200" dirty="0">
                <a:solidFill>
                  <a:schemeClr val="bg1"/>
                </a:solidFill>
              </a:rPr>
              <a:t>В</a:t>
            </a:r>
            <a:r>
              <a:rPr lang="en-US" sz="1200" dirty="0">
                <a:solidFill>
                  <a:schemeClr val="bg1"/>
                </a:solidFill>
              </a:rPr>
              <a:t>.</a:t>
            </a:r>
            <a:br>
              <a:rPr lang="ru-RU" sz="1200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  <a:hlinkClick r:id="rId5"/>
              </a:rPr>
              <a:t>elya74@mail.ru</a:t>
            </a:r>
            <a:r>
              <a:rPr lang="ru-RU" sz="1200">
                <a:solidFill>
                  <a:schemeClr val="bg1"/>
                </a:solidFill>
              </a:rPr>
              <a:t>, ГБУЗ РДКБ Уфа</a:t>
            </a:r>
            <a:endParaRPr lang="ru-RU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484</Words>
  <Application>Microsoft Office PowerPoint</Application>
  <PresentationFormat>Широкоэкранный</PresentationFormat>
  <Paragraphs>30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Aptos</vt:lpstr>
      <vt:lpstr>Arial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Редактор</dc:creator>
  <cp:lastModifiedBy>Roman</cp:lastModifiedBy>
  <cp:revision>40</cp:revision>
  <dcterms:created xsi:type="dcterms:W3CDTF">2020-12-01T10:14:00Z</dcterms:created>
  <dcterms:modified xsi:type="dcterms:W3CDTF">2026-04-19T14:09:00Z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2025-10-30T09:53:48Z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2c42616a-6f5c-4753-9c95-e0f8bae01c57</vt:lpwstr>
  </property>
  <property fmtid="{D5CDD505-2E9C-101B-9397-08002B2CF9AE}" pid="7" name="MSIP_Label_defa4170-0d19-0005-0004-bc88714345d2_ActionId">
    <vt:lpwstr>28ad71e1-9997-471b-a436-32f30cae0f7f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50, 3, 0, 1</vt:lpwstr>
  </property>
  <property fmtid="{D5CDD505-2E9C-101B-9397-08002B2CF9AE}" pid="10" name="ICV">
    <vt:lpwstr>994474B321A54F0B9D53E47F34BD7B77_13</vt:lpwstr>
  </property>
  <property fmtid="{D5CDD505-2E9C-101B-9397-08002B2CF9AE}" pid="11" name="KSOProductBuildVer">
    <vt:lpwstr>1049-12.2.0.23196</vt:lpwstr>
  </property>
</Properties>
</file>