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9144000" cy="6858000"/>
  <p:defaultTextStyle>
    <a:defPPr>
      <a:defRPr lang="ru-RU"/>
    </a:defPPr>
    <a:lvl1pPr marL="0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56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12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468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624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781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8938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094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250" algn="l" defTabSz="4176312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">
          <p15:clr>
            <a:srgbClr val="A4A3A4"/>
          </p15:clr>
        </p15:guide>
        <p15:guide id="2" pos="183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CDCFFC-E961-4BEF-A1A6-FA51E813F0C5}" v="812" dt="2024-11-15T19:07:07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-2910" y="-72"/>
      </p:cViewPr>
      <p:guideLst>
        <p:guide orient="horz" pos="828"/>
        <p:guide pos="183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41996" y="24258165"/>
            <a:ext cx="21195983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6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07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8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1952982" y="1714330"/>
            <a:ext cx="6812994" cy="365259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13999" y="1714330"/>
            <a:ext cx="19934317" cy="365259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156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312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4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62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078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893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09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25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5" cy="28251648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392321" y="9988659"/>
            <a:ext cx="13373655" cy="28251648"/>
          </a:xfrm>
        </p:spPr>
        <p:txBody>
          <a:bodyPr/>
          <a:lstStyle>
            <a:lvl1pPr>
              <a:defRPr sz="12800"/>
            </a:lvl1pPr>
            <a:lvl2pPr>
              <a:defRPr sz="109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3999" y="9582374"/>
            <a:ext cx="13378914" cy="399347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56" indent="0">
              <a:buNone/>
              <a:defRPr sz="9100" b="1"/>
            </a:lvl2pPr>
            <a:lvl3pPr marL="4176312" indent="0">
              <a:buNone/>
              <a:defRPr sz="8200" b="1"/>
            </a:lvl3pPr>
            <a:lvl4pPr marL="6264468" indent="0">
              <a:buNone/>
              <a:defRPr sz="7300" b="1"/>
            </a:lvl4pPr>
            <a:lvl5pPr marL="8352624" indent="0">
              <a:buNone/>
              <a:defRPr sz="7300" b="1"/>
            </a:lvl5pPr>
            <a:lvl6pPr marL="10440781" indent="0">
              <a:buNone/>
              <a:defRPr sz="7300" b="1"/>
            </a:lvl6pPr>
            <a:lvl7pPr marL="12528938" indent="0">
              <a:buNone/>
              <a:defRPr sz="7300" b="1"/>
            </a:lvl7pPr>
            <a:lvl8pPr marL="14617094" indent="0">
              <a:buNone/>
              <a:defRPr sz="7300" b="1"/>
            </a:lvl8pPr>
            <a:lvl9pPr marL="16705250" indent="0">
              <a:buNone/>
              <a:defRPr sz="7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5381808" y="9582374"/>
            <a:ext cx="13384170" cy="3993477"/>
          </a:xfrm>
        </p:spPr>
        <p:txBody>
          <a:bodyPr anchor="b"/>
          <a:lstStyle>
            <a:lvl1pPr marL="0" indent="0">
              <a:buNone/>
              <a:defRPr sz="10900" b="1"/>
            </a:lvl1pPr>
            <a:lvl2pPr marL="2088156" indent="0">
              <a:buNone/>
              <a:defRPr sz="9100" b="1"/>
            </a:lvl2pPr>
            <a:lvl3pPr marL="4176312" indent="0">
              <a:buNone/>
              <a:defRPr sz="8200" b="1"/>
            </a:lvl3pPr>
            <a:lvl4pPr marL="6264468" indent="0">
              <a:buNone/>
              <a:defRPr sz="7300" b="1"/>
            </a:lvl4pPr>
            <a:lvl5pPr marL="8352624" indent="0">
              <a:buNone/>
              <a:defRPr sz="7300" b="1"/>
            </a:lvl5pPr>
            <a:lvl6pPr marL="10440781" indent="0">
              <a:buNone/>
              <a:defRPr sz="7300" b="1"/>
            </a:lvl6pPr>
            <a:lvl7pPr marL="12528938" indent="0">
              <a:buNone/>
              <a:defRPr sz="7300" b="1"/>
            </a:lvl7pPr>
            <a:lvl8pPr marL="14617094" indent="0">
              <a:buNone/>
              <a:defRPr sz="7300" b="1"/>
            </a:lvl8pPr>
            <a:lvl9pPr marL="16705250" indent="0">
              <a:buNone/>
              <a:defRPr sz="73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09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4001" y="1704414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09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14001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156" indent="0">
              <a:buNone/>
              <a:defRPr sz="5500"/>
            </a:lvl2pPr>
            <a:lvl3pPr marL="4176312" indent="0">
              <a:buNone/>
              <a:defRPr sz="4500"/>
            </a:lvl3pPr>
            <a:lvl4pPr marL="6264468" indent="0">
              <a:buNone/>
              <a:defRPr sz="4200"/>
            </a:lvl4pPr>
            <a:lvl5pPr marL="8352624" indent="0">
              <a:buNone/>
              <a:defRPr sz="4200"/>
            </a:lvl5pPr>
            <a:lvl6pPr marL="10440781" indent="0">
              <a:buNone/>
              <a:defRPr sz="4200"/>
            </a:lvl6pPr>
            <a:lvl7pPr marL="12528938" indent="0">
              <a:buNone/>
              <a:defRPr sz="4200"/>
            </a:lvl7pPr>
            <a:lvl8pPr marL="14617094" indent="0">
              <a:buNone/>
              <a:defRPr sz="4200"/>
            </a:lvl8pPr>
            <a:lvl9pPr marL="16705250" indent="0">
              <a:buNone/>
              <a:defRPr sz="4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35087" y="29965969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935087" y="3825022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156" indent="0">
              <a:buNone/>
              <a:defRPr sz="12800"/>
            </a:lvl2pPr>
            <a:lvl3pPr marL="4176312" indent="0">
              <a:buNone/>
              <a:defRPr sz="10900"/>
            </a:lvl3pPr>
            <a:lvl4pPr marL="6264468" indent="0">
              <a:buNone/>
              <a:defRPr sz="9100"/>
            </a:lvl4pPr>
            <a:lvl5pPr marL="8352624" indent="0">
              <a:buNone/>
              <a:defRPr sz="9100"/>
            </a:lvl5pPr>
            <a:lvl6pPr marL="10440781" indent="0">
              <a:buNone/>
              <a:defRPr sz="9100"/>
            </a:lvl6pPr>
            <a:lvl7pPr marL="12528938" indent="0">
              <a:buNone/>
              <a:defRPr sz="9100"/>
            </a:lvl7pPr>
            <a:lvl8pPr marL="14617094" indent="0">
              <a:buNone/>
              <a:defRPr sz="9100"/>
            </a:lvl8pPr>
            <a:lvl9pPr marL="16705250" indent="0">
              <a:buNone/>
              <a:defRPr sz="91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156" indent="0">
              <a:buNone/>
              <a:defRPr sz="5500"/>
            </a:lvl2pPr>
            <a:lvl3pPr marL="4176312" indent="0">
              <a:buNone/>
              <a:defRPr sz="4500"/>
            </a:lvl3pPr>
            <a:lvl4pPr marL="6264468" indent="0">
              <a:buNone/>
              <a:defRPr sz="4200"/>
            </a:lvl4pPr>
            <a:lvl5pPr marL="8352624" indent="0">
              <a:buNone/>
              <a:defRPr sz="4200"/>
            </a:lvl5pPr>
            <a:lvl6pPr marL="10440781" indent="0">
              <a:buNone/>
              <a:defRPr sz="4200"/>
            </a:lvl6pPr>
            <a:lvl7pPr marL="12528938" indent="0">
              <a:buNone/>
              <a:defRPr sz="4200"/>
            </a:lvl7pPr>
            <a:lvl8pPr marL="14617094" indent="0">
              <a:buNone/>
              <a:defRPr sz="4200"/>
            </a:lvl8pPr>
            <a:lvl9pPr marL="16705250" indent="0">
              <a:buNone/>
              <a:defRPr sz="4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31" tIns="208816" rIns="417631" bIns="208816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31" tIns="208816" rIns="417631" bIns="208816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7" cy="2279157"/>
          </a:xfrm>
          <a:prstGeom prst="rect">
            <a:avLst/>
          </a:prstGeom>
        </p:spPr>
        <p:txBody>
          <a:bodyPr vert="horz" lIns="417631" tIns="208816" rIns="417631" bIns="208816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7"/>
          </a:xfrm>
          <a:prstGeom prst="rect">
            <a:avLst/>
          </a:prstGeom>
        </p:spPr>
        <p:txBody>
          <a:bodyPr vert="horz" lIns="417631" tIns="208816" rIns="417631" bIns="208816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7" cy="2279157"/>
          </a:xfrm>
          <a:prstGeom prst="rect">
            <a:avLst/>
          </a:prstGeom>
        </p:spPr>
        <p:txBody>
          <a:bodyPr vert="horz" lIns="417631" tIns="208816" rIns="417631" bIns="208816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312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17" indent="-1566117" algn="l" defTabSz="4176312" rtl="0" eaLnBrk="1" latinLnBrk="0" hangingPunct="1">
        <a:spcBef>
          <a:spcPct val="20000"/>
        </a:spcBef>
        <a:buFont typeface="Arial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254" indent="-1305097" algn="l" defTabSz="4176312" rtl="0" eaLnBrk="1" latinLnBrk="0" hangingPunct="1">
        <a:spcBef>
          <a:spcPct val="20000"/>
        </a:spcBef>
        <a:buFont typeface="Arial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391" indent="-1044079" algn="l" defTabSz="4176312" rtl="0" eaLnBrk="1" latinLnBrk="0" hangingPunct="1">
        <a:spcBef>
          <a:spcPct val="20000"/>
        </a:spcBef>
        <a:buFont typeface="Arial" pitchFamily="34" charset="0"/>
        <a:buChar char="•"/>
        <a:defRPr sz="109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547" indent="-1044079" algn="l" defTabSz="4176312" rtl="0" eaLnBrk="1" latinLnBrk="0" hangingPunct="1">
        <a:spcBef>
          <a:spcPct val="20000"/>
        </a:spcBef>
        <a:buFont typeface="Arial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703" indent="-1044079" algn="l" defTabSz="4176312" rtl="0" eaLnBrk="1" latinLnBrk="0" hangingPunct="1">
        <a:spcBef>
          <a:spcPct val="20000"/>
        </a:spcBef>
        <a:buFont typeface="Arial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859" indent="-1044079" algn="l" defTabSz="417631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015" indent="-1044079" algn="l" defTabSz="417631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171" indent="-1044079" algn="l" defTabSz="417631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328" indent="-1044079" algn="l" defTabSz="4176312" rtl="0" eaLnBrk="1" latinLnBrk="0" hangingPunct="1">
        <a:spcBef>
          <a:spcPct val="20000"/>
        </a:spcBef>
        <a:buFont typeface="Arial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56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12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468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624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781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8938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094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250" algn="l" defTabSz="4176312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E1C5C5D8-85FC-CA98-645E-8A593CD0EFDB}"/>
              </a:ext>
            </a:extLst>
          </p:cNvPr>
          <p:cNvSpPr txBox="1"/>
          <p:nvPr/>
        </p:nvSpPr>
        <p:spPr>
          <a:xfrm>
            <a:off x="1190995" y="4817307"/>
            <a:ext cx="27810514" cy="1477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Висцеральная саркома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Юинга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у детей и подростков. Опыт НИИ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ДОиГ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им. академика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Л.А.Дурнова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ФГБУ «НМИЦ онкологии им. </a:t>
            </a:r>
            <a:r>
              <a:rPr lang="ru-RU" sz="4800" dirty="0" err="1">
                <a:latin typeface="Times New Roman" pitchFamily="18" charset="0"/>
                <a:cs typeface="Times New Roman" pitchFamily="18" charset="0"/>
              </a:rPr>
              <a:t>Н.Н.Блохина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»  Минздрава России.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26336C6-5733-B0B0-62DC-F29022C4FAEE}"/>
              </a:ext>
            </a:extLst>
          </p:cNvPr>
          <p:cNvSpPr txBox="1">
            <a:spLocks/>
          </p:cNvSpPr>
          <p:nvPr/>
        </p:nvSpPr>
        <p:spPr>
          <a:xfrm>
            <a:off x="1313980" y="6560052"/>
            <a:ext cx="27863355" cy="28115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vert="horz" wrap="square" lIns="0" tIns="0" rIns="0" bIns="0" rtlCol="0" anchor="ctr">
            <a:spAutoFit/>
          </a:bodyPr>
          <a:lstStyle>
            <a:lvl1pPr algn="l" defTabSz="3239902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Х.А.Алескерова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О.М.Романцова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В.В.Хайруллова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М.М.Ефимова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П.Л.Прищеп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К.И.Киргизов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4000" b="1" dirty="0">
                <a:latin typeface="Times New Roman" pitchFamily="18" charset="0"/>
                <a:cs typeface="Times New Roman" pitchFamily="18" charset="0"/>
              </a:rPr>
              <a:t>, С.Р.Варфоломеева</a:t>
            </a:r>
            <a:r>
              <a:rPr lang="ru-RU" sz="4000" b="1" baseline="30000" dirty="0">
                <a:latin typeface="Times New Roman" pitchFamily="18" charset="0"/>
                <a:cs typeface="Times New Roman" pitchFamily="18" charset="0"/>
              </a:rPr>
              <a:t>1 </a:t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ФГБУ «НМИЦ онкологии им. Н. Н. Блохина» Минздрава России, Научно-исследовательский институт детской онкологии и гематологии имени академика РАМН Л. А.Дурнова.</a:t>
            </a:r>
            <a:br>
              <a:rPr lang="ru-RU" sz="43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3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5F817309-A643-8C4C-5BDC-B98174A1D6B5}"/>
              </a:ext>
            </a:extLst>
          </p:cNvPr>
          <p:cNvSpPr/>
          <p:nvPr/>
        </p:nvSpPr>
        <p:spPr>
          <a:xfrm>
            <a:off x="1149624" y="26035572"/>
            <a:ext cx="13188250" cy="1150673"/>
          </a:xfrm>
          <a:prstGeom prst="rect">
            <a:avLst/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012" tIns="44198" rIns="88395" bIns="44198" rtlCol="0" anchor="ctr"/>
          <a:lstStyle/>
          <a:p>
            <a:r>
              <a:rPr lang="ru-RU" sz="4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</a:t>
            </a:r>
            <a:endParaRPr lang="en-US" sz="43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0BA8577-F4BA-8330-CCFA-EC936E3680AC}"/>
              </a:ext>
            </a:extLst>
          </p:cNvPr>
          <p:cNvSpPr/>
          <p:nvPr/>
        </p:nvSpPr>
        <p:spPr>
          <a:xfrm>
            <a:off x="1313980" y="9368051"/>
            <a:ext cx="13217565" cy="1326597"/>
          </a:xfrm>
          <a:prstGeom prst="rect">
            <a:avLst/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012" tIns="44198" rIns="88395" bIns="44198" rtlCol="0" anchor="ctr"/>
          <a:lstStyle/>
          <a:p>
            <a:r>
              <a:rPr lang="ru-RU" sz="4300" b="1" dirty="0"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en-US" sz="4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7">
            <a:extLst>
              <a:ext uri="{FF2B5EF4-FFF2-40B4-BE49-F238E27FC236}">
                <a16:creationId xmlns:a16="http://schemas.microsoft.com/office/drawing/2014/main" id="{4934BFA6-E041-E422-9811-71FEFBF36483}"/>
              </a:ext>
            </a:extLst>
          </p:cNvPr>
          <p:cNvSpPr/>
          <p:nvPr/>
        </p:nvSpPr>
        <p:spPr>
          <a:xfrm>
            <a:off x="15725710" y="9368058"/>
            <a:ext cx="14067634" cy="1328126"/>
          </a:xfrm>
          <a:prstGeom prst="rect">
            <a:avLst/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012" tIns="44198" rIns="88395" bIns="44198" rtlCol="0" anchor="ctr"/>
          <a:lstStyle/>
          <a:p>
            <a:r>
              <a:rPr lang="ru-RU" sz="4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endParaRPr lang="en-US" sz="43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03191" y="11123374"/>
            <a:ext cx="13217565" cy="5998569"/>
          </a:xfrm>
          <a:prstGeom prst="rect">
            <a:avLst/>
          </a:prstGeom>
          <a:noFill/>
        </p:spPr>
        <p:txBody>
          <a:bodyPr wrap="square" lIns="88395" tIns="44198" rIns="88395" bIns="44198" rtlCol="0" anchor="t">
            <a:spAutoFit/>
          </a:bodyPr>
          <a:lstStyle/>
          <a:p>
            <a:r>
              <a:rPr lang="ru-RU" sz="4800" b="1" dirty="0">
                <a:latin typeface="Times New Roman"/>
                <a:cs typeface="Times New Roman"/>
              </a:rPr>
              <a:t>Саркома </a:t>
            </a:r>
            <a:r>
              <a:rPr lang="ru-RU" sz="4800" b="1" err="1">
                <a:latin typeface="Times New Roman"/>
                <a:cs typeface="Times New Roman"/>
              </a:rPr>
              <a:t>Юинга</a:t>
            </a:r>
            <a:r>
              <a:rPr lang="ru-RU" sz="4800" dirty="0">
                <a:latin typeface="Times New Roman"/>
                <a:cs typeface="Times New Roman"/>
              </a:rPr>
              <a:t> занимает второе  место среди всех первичных злокачественных опухолей костей у детей и подростков. </a:t>
            </a:r>
            <a:r>
              <a:rPr lang="ru-RU" sz="4800" err="1">
                <a:latin typeface="Times New Roman"/>
                <a:cs typeface="Times New Roman"/>
              </a:rPr>
              <a:t>Внескелетная</a:t>
            </a:r>
            <a:r>
              <a:rPr lang="ru-RU" sz="4800" dirty="0">
                <a:latin typeface="Times New Roman"/>
                <a:cs typeface="Times New Roman"/>
              </a:rPr>
              <a:t> саркома </a:t>
            </a:r>
            <a:r>
              <a:rPr lang="ru-RU" sz="4800" err="1">
                <a:latin typeface="Times New Roman"/>
                <a:cs typeface="Times New Roman"/>
              </a:rPr>
              <a:t>Юинга</a:t>
            </a:r>
            <a:r>
              <a:rPr lang="ru-RU" sz="4800" dirty="0">
                <a:latin typeface="Times New Roman"/>
                <a:cs typeface="Times New Roman"/>
              </a:rPr>
              <a:t> составляет 20-30% от всех случаев СЮ, одной из ее разновидностей является висцеральная саркома </a:t>
            </a:r>
            <a:r>
              <a:rPr lang="ru-RU" sz="4800" err="1">
                <a:latin typeface="Times New Roman"/>
                <a:cs typeface="Times New Roman"/>
              </a:rPr>
              <a:t>Юинга</a:t>
            </a:r>
            <a:r>
              <a:rPr lang="ru-RU" sz="4800" dirty="0">
                <a:latin typeface="Times New Roman"/>
                <a:cs typeface="Times New Roman"/>
              </a:rPr>
              <a:t>. Данные о висцеральной саркоме </a:t>
            </a:r>
            <a:r>
              <a:rPr lang="ru-RU" sz="4800" err="1">
                <a:latin typeface="Times New Roman"/>
                <a:cs typeface="Times New Roman"/>
              </a:rPr>
              <a:t>Юинга</a:t>
            </a:r>
            <a:r>
              <a:rPr lang="ru-RU" sz="4800" dirty="0">
                <a:latin typeface="Times New Roman"/>
                <a:cs typeface="Times New Roman"/>
              </a:rPr>
              <a:t> ограничены ввиду крайне редкой встречаемости.</a:t>
            </a:r>
            <a:endParaRPr lang="en-US" sz="4800" dirty="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38080" y="27826394"/>
            <a:ext cx="13540002" cy="8876280"/>
          </a:xfrm>
          <a:prstGeom prst="rect">
            <a:avLst/>
          </a:prstGeom>
          <a:noFill/>
        </p:spPr>
        <p:txBody>
          <a:bodyPr wrap="square" lIns="88395" tIns="44198" rIns="88395" bIns="44198" rtlCol="0" anchor="t">
            <a:spAutoFit/>
          </a:bodyPr>
          <a:lstStyle/>
          <a:p>
            <a:r>
              <a:rPr lang="ru-RU" sz="4400" dirty="0">
                <a:latin typeface="Times New Roman"/>
                <a:cs typeface="Times New Roman"/>
              </a:rPr>
              <a:t>В НИИ </a:t>
            </a:r>
            <a:r>
              <a:rPr lang="ru-RU" sz="4400" err="1">
                <a:latin typeface="Times New Roman"/>
                <a:cs typeface="Times New Roman"/>
              </a:rPr>
              <a:t>ДОиГ</a:t>
            </a:r>
            <a:r>
              <a:rPr lang="ru-RU" sz="4400" dirty="0">
                <a:latin typeface="Times New Roman"/>
                <a:cs typeface="Times New Roman"/>
              </a:rPr>
              <a:t> им. академика РАМН </a:t>
            </a:r>
            <a:r>
              <a:rPr lang="ru-RU" sz="4400" err="1">
                <a:latin typeface="Times New Roman"/>
                <a:cs typeface="Times New Roman"/>
              </a:rPr>
              <a:t>Л.А.Дурнова</a:t>
            </a:r>
            <a:r>
              <a:rPr lang="ru-RU" sz="4400" dirty="0">
                <a:latin typeface="Times New Roman"/>
                <a:cs typeface="Times New Roman"/>
              </a:rPr>
              <a:t> ФГБУ «НМИЦ онкологии им. </a:t>
            </a:r>
            <a:r>
              <a:rPr lang="ru-RU" sz="4400" err="1">
                <a:latin typeface="Times New Roman"/>
                <a:cs typeface="Times New Roman"/>
              </a:rPr>
              <a:t>Н.Н.Блохина</a:t>
            </a:r>
            <a:r>
              <a:rPr lang="ru-RU" sz="4400" dirty="0">
                <a:latin typeface="Times New Roman"/>
                <a:cs typeface="Times New Roman"/>
              </a:rPr>
              <a:t>»  Минздрава России за период с 2013 года по 2024 год 11 пациентов с висцеральной саркомой </a:t>
            </a:r>
            <a:r>
              <a:rPr lang="ru-RU" sz="4400" err="1">
                <a:latin typeface="Times New Roman"/>
                <a:cs typeface="Times New Roman"/>
              </a:rPr>
              <a:t>Юинга</a:t>
            </a:r>
            <a:r>
              <a:rPr lang="ru-RU" sz="4400" dirty="0">
                <a:latin typeface="Times New Roman"/>
                <a:cs typeface="Times New Roman"/>
              </a:rPr>
              <a:t> получали специальное лечение. Локализации первичного очага пациентов были разнообразны: головной мозг (</a:t>
            </a:r>
            <a:r>
              <a:rPr lang="en-US" sz="4400" dirty="0">
                <a:latin typeface="Times New Roman"/>
                <a:cs typeface="Times New Roman"/>
              </a:rPr>
              <a:t>n</a:t>
            </a:r>
            <a:r>
              <a:rPr lang="ru-RU" sz="4400" dirty="0">
                <a:latin typeface="Times New Roman"/>
                <a:cs typeface="Times New Roman"/>
              </a:rPr>
              <a:t>=1; 9%), почка (</a:t>
            </a:r>
            <a:r>
              <a:rPr lang="en-US" sz="4400" dirty="0">
                <a:latin typeface="Times New Roman"/>
                <a:cs typeface="Times New Roman"/>
              </a:rPr>
              <a:t>n</a:t>
            </a:r>
            <a:r>
              <a:rPr lang="ru-RU" sz="4400" dirty="0">
                <a:latin typeface="Times New Roman"/>
                <a:cs typeface="Times New Roman"/>
              </a:rPr>
              <a:t>=2; 18,18%), плевра (</a:t>
            </a:r>
            <a:r>
              <a:rPr lang="en-US" sz="4400" dirty="0">
                <a:latin typeface="Times New Roman"/>
                <a:cs typeface="Times New Roman"/>
              </a:rPr>
              <a:t>n</a:t>
            </a:r>
            <a:r>
              <a:rPr lang="ru-RU" sz="4400" dirty="0">
                <a:latin typeface="Times New Roman"/>
                <a:cs typeface="Times New Roman"/>
              </a:rPr>
              <a:t>=3; 27,27%), половой член (</a:t>
            </a:r>
            <a:r>
              <a:rPr lang="en-US" sz="4400" dirty="0">
                <a:latin typeface="Times New Roman"/>
                <a:cs typeface="Times New Roman"/>
              </a:rPr>
              <a:t>n</a:t>
            </a:r>
            <a:r>
              <a:rPr lang="ru-RU" sz="4400" dirty="0">
                <a:latin typeface="Times New Roman"/>
                <a:cs typeface="Times New Roman"/>
              </a:rPr>
              <a:t>=1; 9%), кишечник (</a:t>
            </a:r>
            <a:r>
              <a:rPr lang="en-US" sz="4400" dirty="0">
                <a:latin typeface="Times New Roman"/>
                <a:cs typeface="Times New Roman"/>
              </a:rPr>
              <a:t>n</a:t>
            </a:r>
            <a:r>
              <a:rPr lang="ru-RU" sz="4400" dirty="0">
                <a:latin typeface="Times New Roman"/>
                <a:cs typeface="Times New Roman"/>
              </a:rPr>
              <a:t>=2; 18,18%), брюшная полость с неуточненной локализацией (</a:t>
            </a:r>
            <a:r>
              <a:rPr lang="en-US" sz="4400" dirty="0">
                <a:latin typeface="Times New Roman"/>
                <a:cs typeface="Times New Roman"/>
              </a:rPr>
              <a:t>n</a:t>
            </a:r>
            <a:r>
              <a:rPr lang="ru-RU" sz="4400" dirty="0">
                <a:latin typeface="Times New Roman"/>
                <a:cs typeface="Times New Roman"/>
              </a:rPr>
              <a:t>=2; 18,18%). Среди всех пациентов только 5/11 (45,45%) пациентов на момент первичной госпитализации имели локализованную стадию.</a:t>
            </a:r>
          </a:p>
          <a:p>
            <a:endParaRPr lang="en-US" sz="4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25678" y="11123374"/>
            <a:ext cx="14065654" cy="16339862"/>
          </a:xfrm>
          <a:prstGeom prst="rect">
            <a:avLst/>
          </a:prstGeom>
          <a:noFill/>
        </p:spPr>
        <p:txBody>
          <a:bodyPr wrap="square" lIns="88395" tIns="44198" rIns="88395" bIns="44198" rtlCol="0" anchor="t">
            <a:spAutoFit/>
          </a:bodyPr>
          <a:lstStyle/>
          <a:p>
            <a:r>
              <a:rPr lang="ru-RU" sz="4400" dirty="0">
                <a:latin typeface="Times New Roman"/>
                <a:cs typeface="Times New Roman"/>
              </a:rPr>
              <a:t>Подавляющее большинство пациентов получало терапию по протоколам, предусмотренным для лечения пациентов с СЮ (9/11 – 81,8%), и только 3 (27,27%) пациента из 11 получили противоопухолевое лечение согласно нестандартизированным протоколам лечения сарком </a:t>
            </a:r>
            <a:r>
              <a:rPr lang="ru-RU" sz="4400" dirty="0" err="1">
                <a:latin typeface="Times New Roman"/>
                <a:cs typeface="Times New Roman"/>
              </a:rPr>
              <a:t>Юинга</a:t>
            </a:r>
            <a:r>
              <a:rPr lang="ru-RU" sz="4400" dirty="0">
                <a:latin typeface="Times New Roman"/>
                <a:cs typeface="Times New Roman"/>
              </a:rPr>
              <a:t>, остальные пациенты - в рамках протоколов лечения саркомы </a:t>
            </a:r>
            <a:r>
              <a:rPr lang="ru-RU" sz="4400" dirty="0" err="1">
                <a:latin typeface="Times New Roman"/>
                <a:cs typeface="Times New Roman"/>
              </a:rPr>
              <a:t>Юинга</a:t>
            </a:r>
            <a:r>
              <a:rPr lang="ru-RU" sz="4400" dirty="0">
                <a:latin typeface="Times New Roman"/>
                <a:cs typeface="Times New Roman"/>
              </a:rPr>
              <a:t> разных годов. 4/11 (36,36%) пациентов находятся на динамическом наблюдении – все эти пациенты получили специальное лечение согласно протоколам лечения саркомы </a:t>
            </a:r>
            <a:r>
              <a:rPr lang="ru-RU" sz="4400" dirty="0" err="1">
                <a:latin typeface="Times New Roman"/>
                <a:cs typeface="Times New Roman"/>
              </a:rPr>
              <a:t>Юинга</a:t>
            </a:r>
            <a:r>
              <a:rPr lang="ru-RU" sz="4400" dirty="0">
                <a:latin typeface="Times New Roman"/>
                <a:cs typeface="Times New Roman"/>
              </a:rPr>
              <a:t>. Среди них: 4/4 (100%) пациентам проводилось оперативное вмешательство в виде радикального удаления опухоли. И также 2/11 (18,18%) пациентов в настоящий момент получают специальное лечение согласно протоколу «Саркома Юинга-2017», один из которых находится на поддерживающей полихимиотерапии. 5/11 (45,45%) пациентов погибли от прогрессирования основного заболевания (среди данной группы пациентов только 3/5 (60%) пациентам проводилась радикальная операция). </a:t>
            </a:r>
            <a:br>
              <a:rPr lang="ru-RU" sz="4400" dirty="0">
                <a:latin typeface="Times New Roman"/>
                <a:cs typeface="Times New Roman"/>
              </a:rPr>
            </a:br>
            <a:r>
              <a:rPr lang="ru-RU" sz="4400" dirty="0">
                <a:latin typeface="Times New Roman"/>
                <a:cs typeface="Times New Roman"/>
              </a:rPr>
              <a:t>5-летняя общая выживаемость в нашем исследовании составила 58% у пациентов, получавших терапию согласно протоколам лечения саркомы </a:t>
            </a:r>
            <a:r>
              <a:rPr lang="ru-RU" sz="4400" dirty="0" err="1">
                <a:latin typeface="Times New Roman"/>
                <a:cs typeface="Times New Roman"/>
              </a:rPr>
              <a:t>Юинга</a:t>
            </a:r>
            <a:r>
              <a:rPr lang="ru-RU" sz="4400" dirty="0">
                <a:latin typeface="Times New Roman"/>
                <a:cs typeface="Times New Roman"/>
              </a:rPr>
              <a:t> и 37% у пациентов, терапия которых проводилась согласно другим протоколам.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711961" y="29614466"/>
            <a:ext cx="13156960" cy="9291778"/>
          </a:xfrm>
          <a:prstGeom prst="rect">
            <a:avLst/>
          </a:prstGeom>
          <a:noFill/>
        </p:spPr>
        <p:txBody>
          <a:bodyPr wrap="square" lIns="88395" tIns="44198" rIns="88395" bIns="44198" rtlCol="0" anchor="t">
            <a:spAutoFit/>
          </a:bodyPr>
          <a:lstStyle/>
          <a:p>
            <a:r>
              <a:rPr lang="ru-RU" sz="4600" b="1" u="sng" dirty="0">
                <a:latin typeface="Times New Roman"/>
                <a:cs typeface="Times New Roman"/>
              </a:rPr>
              <a:t>Висцеральная саркома </a:t>
            </a:r>
            <a:r>
              <a:rPr lang="ru-RU" sz="4600" b="1" u="sng" err="1">
                <a:latin typeface="Times New Roman"/>
                <a:cs typeface="Times New Roman"/>
              </a:rPr>
              <a:t>Юинга</a:t>
            </a:r>
            <a:r>
              <a:rPr lang="ru-RU" sz="4600" b="1" u="sng" dirty="0">
                <a:latin typeface="Times New Roman"/>
                <a:cs typeface="Times New Roman"/>
              </a:rPr>
              <a:t> </a:t>
            </a:r>
            <a:r>
              <a:rPr lang="ru-RU" sz="4600" dirty="0">
                <a:latin typeface="Times New Roman"/>
                <a:cs typeface="Times New Roman"/>
              </a:rPr>
              <a:t>– крайне агрессивная злокачественная опухоль, характеризующаяся ранним метастазированием и частым </a:t>
            </a:r>
            <a:r>
              <a:rPr lang="ru-RU" sz="4600" err="1">
                <a:latin typeface="Times New Roman"/>
                <a:cs typeface="Times New Roman"/>
              </a:rPr>
              <a:t>рецидивированием</a:t>
            </a:r>
            <a:r>
              <a:rPr lang="ru-RU" sz="4600" dirty="0">
                <a:latin typeface="Times New Roman"/>
                <a:cs typeface="Times New Roman"/>
              </a:rPr>
              <a:t>. Выбор терапии не отличается от такового при классической СЮ и требует комбинированного подхода. Терапию следует проводить согласно общепризнанным протоколам лечения саркомы </a:t>
            </a:r>
            <a:r>
              <a:rPr lang="ru-RU" sz="4600" err="1">
                <a:latin typeface="Times New Roman"/>
                <a:cs typeface="Times New Roman"/>
              </a:rPr>
              <a:t>Юинга</a:t>
            </a:r>
            <a:r>
              <a:rPr lang="ru-RU" sz="4600" dirty="0">
                <a:latin typeface="Times New Roman"/>
                <a:cs typeface="Times New Roman"/>
              </a:rPr>
              <a:t>. Проведение локального контроля в виде радикального оперативного вмешательства показывает лучшую общую выживаемость и длительное отсутствие рецидива. </a:t>
            </a:r>
          </a:p>
          <a:p>
            <a:endParaRPr lang="en-US" sz="4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5F3088DF-41DD-50D6-53BD-7A7663F0AA4E}"/>
              </a:ext>
            </a:extLst>
          </p:cNvPr>
          <p:cNvSpPr/>
          <p:nvPr/>
        </p:nvSpPr>
        <p:spPr>
          <a:xfrm>
            <a:off x="15723614" y="27823645"/>
            <a:ext cx="14067634" cy="1150673"/>
          </a:xfrm>
          <a:prstGeom prst="rect">
            <a:avLst/>
          </a:prstGeom>
          <a:solidFill>
            <a:srgbClr val="0033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48012" tIns="44198" rIns="88395" bIns="44198" rtlCol="0" anchor="ctr"/>
          <a:lstStyle/>
          <a:p>
            <a:r>
              <a:rPr lang="ru-RU" sz="4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Обсуждение</a:t>
            </a:r>
            <a:endParaRPr lang="en-US" sz="43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742" y="1211283"/>
            <a:ext cx="3275888" cy="3217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 descr="C:\Users\s.kogan\Desktop\Дизайн\шапка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4172" y="2249288"/>
            <a:ext cx="12112001" cy="1141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755164" y="1875573"/>
            <a:ext cx="2471441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ОБЪЕДИНЕННЫЙ КОНГРЕСС РОДОГ</a:t>
            </a:r>
          </a:p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Актуальные проблемы и перспективы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развития детской онкологии и гематологии</a:t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в Российской Федерации-2024</a:t>
            </a:r>
          </a:p>
        </p:txBody>
      </p:sp>
      <p:sp>
        <p:nvSpPr>
          <p:cNvPr id="27" name="Прямоугольник 26"/>
          <p:cNvSpPr/>
          <p:nvPr/>
        </p:nvSpPr>
        <p:spPr>
          <a:xfrm rot="10800000" flipV="1">
            <a:off x="15520489" y="39637302"/>
            <a:ext cx="13565683" cy="31592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Алескерова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Х.А.</a:t>
            </a:r>
            <a:b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Детское онкологическое отделение №2 (химиотерапии опухолей опорно-двигательного аппарата)  </a:t>
            </a:r>
          </a:p>
          <a:p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khayale97@mail.ru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Изображение выглядит как текст, снимок экрана, диаграмма, круг&#10;&#10;Автоматически созданное описание">
            <a:extLst>
              <a:ext uri="{FF2B5EF4-FFF2-40B4-BE49-F238E27FC236}">
                <a16:creationId xmlns:a16="http://schemas.microsoft.com/office/drawing/2014/main" id="{4F5C53B6-C7EE-72EE-F96C-AADC5948C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6664" y="36359092"/>
            <a:ext cx="9249267" cy="6024962"/>
          </a:xfrm>
          <a:prstGeom prst="rect">
            <a:avLst/>
          </a:prstGeom>
        </p:spPr>
      </p:pic>
      <p:pic>
        <p:nvPicPr>
          <p:cNvPr id="15" name="Рисунок 14" descr="Изображение выглядит как текст, диаграмма, линия, График&#10;&#10;Автоматически созданное описание">
            <a:extLst>
              <a:ext uri="{FF2B5EF4-FFF2-40B4-BE49-F238E27FC236}">
                <a16:creationId xmlns:a16="http://schemas.microsoft.com/office/drawing/2014/main" id="{E65180CA-BC5B-D10F-3294-DA1C568D76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0641" y="16964885"/>
            <a:ext cx="13579167" cy="8903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9566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597</TotalTime>
  <Words>399</Words>
  <Application>Microsoft Office PowerPoint</Application>
  <PresentationFormat>Произвольный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Коган Светлана Алексеевна</dc:creator>
  <cp:lastModifiedBy>Алескерова Хаяле Асиф кызы</cp:lastModifiedBy>
  <cp:revision>124</cp:revision>
  <dcterms:created xsi:type="dcterms:W3CDTF">2023-06-26T05:44:11Z</dcterms:created>
  <dcterms:modified xsi:type="dcterms:W3CDTF">2024-11-15T19:07:42Z</dcterms:modified>
</cp:coreProperties>
</file>