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816" r:id="rId1"/>
  </p:sldMasterIdLst>
  <p:notesMasterIdLst>
    <p:notesMasterId r:id="rId3"/>
  </p:notesMasterIdLst>
  <p:sldIdLst>
    <p:sldId id="257" r:id="rId2"/>
  </p:sldIdLst>
  <p:sldSz cx="30276800" cy="42802175"/>
  <p:notesSz cx="6858000" cy="9144000"/>
  <p:defaultTextStyle>
    <a:defPPr>
      <a:defRPr lang="ru-RU"/>
    </a:defPPr>
    <a:lvl1pPr marL="0" algn="l" defTabSz="2144725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1pPr>
    <a:lvl2pPr marL="1072363" algn="l" defTabSz="2144725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2pPr>
    <a:lvl3pPr marL="2144725" algn="l" defTabSz="2144725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3pPr>
    <a:lvl4pPr marL="3217088" algn="l" defTabSz="2144725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4pPr>
    <a:lvl5pPr marL="4289450" algn="l" defTabSz="2144725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5pPr>
    <a:lvl6pPr marL="5361813" algn="l" defTabSz="2144725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6pPr>
    <a:lvl7pPr marL="6434176" algn="l" defTabSz="2144725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7pPr>
    <a:lvl8pPr marL="7506538" algn="l" defTabSz="2144725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8pPr>
    <a:lvl9pPr marL="8578901" algn="l" defTabSz="2144725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4">
          <p15:clr>
            <a:srgbClr val="A4A3A4"/>
          </p15:clr>
        </p15:guide>
        <p15:guide id="2" pos="9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37" autoAdjust="0"/>
    <p:restoredTop sz="94713" autoAdjust="0"/>
  </p:normalViewPr>
  <p:slideViewPr>
    <p:cSldViewPr>
      <p:cViewPr>
        <p:scale>
          <a:sx n="10" d="100"/>
          <a:sy n="10" d="100"/>
        </p:scale>
        <p:origin x="2548" y="28"/>
      </p:cViewPr>
      <p:guideLst>
        <p:guide orient="horz" pos="13484"/>
        <p:guide pos="9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D495E-0D3C-4E2B-A2B1-47F209937060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3A7F3-872B-4AC5-A4C0-D291C658F3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955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3A7F3-872B-4AC5-A4C0-D291C658F34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865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70760" y="13296445"/>
            <a:ext cx="25735280" cy="91747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41520" y="24254566"/>
            <a:ext cx="21193760" cy="109383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0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55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0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26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11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596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81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8B1A-1071-4A41-A1A9-3CD4BE2E3094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E040-A244-43F1-B10B-982A452BD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8B1A-1071-4A41-A1A9-3CD4BE2E3094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E040-A244-43F1-B10B-982A452BD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680091" y="10700544"/>
            <a:ext cx="22555163" cy="22793149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14595" y="10700544"/>
            <a:ext cx="67160882" cy="22793149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8B1A-1071-4A41-A1A9-3CD4BE2E3094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E040-A244-43F1-B10B-982A452BD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8B1A-1071-4A41-A1A9-3CD4BE2E3094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E040-A244-43F1-B10B-982A452BD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1659" y="27504363"/>
            <a:ext cx="25735280" cy="8500988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1659" y="18141416"/>
            <a:ext cx="25735280" cy="9362973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5201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042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5562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083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2603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112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59645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8165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8B1A-1071-4A41-A1A9-3CD4BE2E3094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E040-A244-43F1-B10B-982A452BD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14610" y="62330686"/>
            <a:ext cx="44858023" cy="17630136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77246" y="62330686"/>
            <a:ext cx="44858023" cy="17630136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8B1A-1071-4A41-A1A9-3CD4BE2E3094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E040-A244-43F1-B10B-982A452BD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3840" y="1714072"/>
            <a:ext cx="27249120" cy="7133696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13840" y="9580953"/>
            <a:ext cx="13377511" cy="3992885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5201" indent="0">
              <a:buNone/>
              <a:defRPr sz="9100" b="1"/>
            </a:lvl2pPr>
            <a:lvl3pPr marL="4170420" indent="0">
              <a:buNone/>
              <a:defRPr sz="8200" b="1"/>
            </a:lvl3pPr>
            <a:lvl4pPr marL="6255621" indent="0">
              <a:buNone/>
              <a:defRPr sz="7300" b="1"/>
            </a:lvl4pPr>
            <a:lvl5pPr marL="8340831" indent="0">
              <a:buNone/>
              <a:defRPr sz="7300" b="1"/>
            </a:lvl5pPr>
            <a:lvl6pPr marL="10426036" indent="0">
              <a:buNone/>
              <a:defRPr sz="7300" b="1"/>
            </a:lvl6pPr>
            <a:lvl7pPr marL="12511246" indent="0">
              <a:buNone/>
              <a:defRPr sz="7300" b="1"/>
            </a:lvl7pPr>
            <a:lvl8pPr marL="14596452" indent="0">
              <a:buNone/>
              <a:defRPr sz="7300" b="1"/>
            </a:lvl8pPr>
            <a:lvl9pPr marL="16681657" indent="0">
              <a:buNone/>
              <a:defRPr sz="7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513840" y="13573838"/>
            <a:ext cx="13377511" cy="24660793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5380202" y="9580953"/>
            <a:ext cx="13382766" cy="3992885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5201" indent="0">
              <a:buNone/>
              <a:defRPr sz="9100" b="1"/>
            </a:lvl2pPr>
            <a:lvl3pPr marL="4170420" indent="0">
              <a:buNone/>
              <a:defRPr sz="8200" b="1"/>
            </a:lvl3pPr>
            <a:lvl4pPr marL="6255621" indent="0">
              <a:buNone/>
              <a:defRPr sz="7300" b="1"/>
            </a:lvl4pPr>
            <a:lvl5pPr marL="8340831" indent="0">
              <a:buNone/>
              <a:defRPr sz="7300" b="1"/>
            </a:lvl5pPr>
            <a:lvl6pPr marL="10426036" indent="0">
              <a:buNone/>
              <a:defRPr sz="7300" b="1"/>
            </a:lvl6pPr>
            <a:lvl7pPr marL="12511246" indent="0">
              <a:buNone/>
              <a:defRPr sz="7300" b="1"/>
            </a:lvl7pPr>
            <a:lvl8pPr marL="14596452" indent="0">
              <a:buNone/>
              <a:defRPr sz="7300" b="1"/>
            </a:lvl8pPr>
            <a:lvl9pPr marL="16681657" indent="0">
              <a:buNone/>
              <a:defRPr sz="7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5380202" y="13573838"/>
            <a:ext cx="13382766" cy="24660793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8B1A-1071-4A41-A1A9-3CD4BE2E3094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E040-A244-43F1-B10B-982A452BD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8B1A-1071-4A41-A1A9-3CD4BE2E3094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E040-A244-43F1-B10B-982A452BD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8B1A-1071-4A41-A1A9-3CD4BE2E3094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E040-A244-43F1-B10B-982A452BD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3855" y="1704161"/>
            <a:ext cx="9960859" cy="7252591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37388" y="1704189"/>
            <a:ext cx="16925572" cy="36530471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13855" y="8956754"/>
            <a:ext cx="9960859" cy="29277880"/>
          </a:xfrm>
        </p:spPr>
        <p:txBody>
          <a:bodyPr/>
          <a:lstStyle>
            <a:lvl1pPr marL="0" indent="0">
              <a:buNone/>
              <a:defRPr sz="6400"/>
            </a:lvl1pPr>
            <a:lvl2pPr marL="2085201" indent="0">
              <a:buNone/>
              <a:defRPr sz="5500"/>
            </a:lvl2pPr>
            <a:lvl3pPr marL="4170420" indent="0">
              <a:buNone/>
              <a:defRPr sz="4600"/>
            </a:lvl3pPr>
            <a:lvl4pPr marL="6255621" indent="0">
              <a:buNone/>
              <a:defRPr sz="4100"/>
            </a:lvl4pPr>
            <a:lvl5pPr marL="8340831" indent="0">
              <a:buNone/>
              <a:defRPr sz="4100"/>
            </a:lvl5pPr>
            <a:lvl6pPr marL="10426036" indent="0">
              <a:buNone/>
              <a:defRPr sz="4100"/>
            </a:lvl6pPr>
            <a:lvl7pPr marL="12511246" indent="0">
              <a:buNone/>
              <a:defRPr sz="4100"/>
            </a:lvl7pPr>
            <a:lvl8pPr marL="14596452" indent="0">
              <a:buNone/>
              <a:defRPr sz="4100"/>
            </a:lvl8pPr>
            <a:lvl9pPr marL="16681657" indent="0">
              <a:buNone/>
              <a:defRPr sz="4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8B1A-1071-4A41-A1A9-3CD4BE2E3094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E040-A244-43F1-B10B-982A452BD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4465" y="29961523"/>
            <a:ext cx="18166080" cy="353712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934465" y="3824454"/>
            <a:ext cx="18166080" cy="25681305"/>
          </a:xfrm>
        </p:spPr>
        <p:txBody>
          <a:bodyPr/>
          <a:lstStyle>
            <a:lvl1pPr marL="0" indent="0">
              <a:buNone/>
              <a:defRPr sz="14600"/>
            </a:lvl1pPr>
            <a:lvl2pPr marL="2085201" indent="0">
              <a:buNone/>
              <a:defRPr sz="12800"/>
            </a:lvl2pPr>
            <a:lvl3pPr marL="4170420" indent="0">
              <a:buNone/>
              <a:defRPr sz="11000"/>
            </a:lvl3pPr>
            <a:lvl4pPr marL="6255621" indent="0">
              <a:buNone/>
              <a:defRPr sz="9100"/>
            </a:lvl4pPr>
            <a:lvl5pPr marL="8340831" indent="0">
              <a:buNone/>
              <a:defRPr sz="9100"/>
            </a:lvl5pPr>
            <a:lvl6pPr marL="10426036" indent="0">
              <a:buNone/>
              <a:defRPr sz="9100"/>
            </a:lvl6pPr>
            <a:lvl7pPr marL="12511246" indent="0">
              <a:buNone/>
              <a:defRPr sz="9100"/>
            </a:lvl7pPr>
            <a:lvl8pPr marL="14596452" indent="0">
              <a:buNone/>
              <a:defRPr sz="9100"/>
            </a:lvl8pPr>
            <a:lvl9pPr marL="16681657" indent="0">
              <a:buNone/>
              <a:defRPr sz="91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34465" y="33498650"/>
            <a:ext cx="18166080" cy="5023308"/>
          </a:xfrm>
        </p:spPr>
        <p:txBody>
          <a:bodyPr/>
          <a:lstStyle>
            <a:lvl1pPr marL="0" indent="0">
              <a:buNone/>
              <a:defRPr sz="6400"/>
            </a:lvl1pPr>
            <a:lvl2pPr marL="2085201" indent="0">
              <a:buNone/>
              <a:defRPr sz="5500"/>
            </a:lvl2pPr>
            <a:lvl3pPr marL="4170420" indent="0">
              <a:buNone/>
              <a:defRPr sz="4600"/>
            </a:lvl3pPr>
            <a:lvl4pPr marL="6255621" indent="0">
              <a:buNone/>
              <a:defRPr sz="4100"/>
            </a:lvl4pPr>
            <a:lvl5pPr marL="8340831" indent="0">
              <a:buNone/>
              <a:defRPr sz="4100"/>
            </a:lvl5pPr>
            <a:lvl6pPr marL="10426036" indent="0">
              <a:buNone/>
              <a:defRPr sz="4100"/>
            </a:lvl6pPr>
            <a:lvl7pPr marL="12511246" indent="0">
              <a:buNone/>
              <a:defRPr sz="4100"/>
            </a:lvl7pPr>
            <a:lvl8pPr marL="14596452" indent="0">
              <a:buNone/>
              <a:defRPr sz="4100"/>
            </a:lvl8pPr>
            <a:lvl9pPr marL="16681657" indent="0">
              <a:buNone/>
              <a:defRPr sz="4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8B1A-1071-4A41-A1A9-3CD4BE2E3094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E040-A244-43F1-B10B-982A452BD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3840" y="1714072"/>
            <a:ext cx="27249120" cy="7133696"/>
          </a:xfrm>
          <a:prstGeom prst="rect">
            <a:avLst/>
          </a:prstGeom>
        </p:spPr>
        <p:txBody>
          <a:bodyPr vert="horz" lIns="417040" tIns="208520" rIns="417040" bIns="2085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13840" y="9987202"/>
            <a:ext cx="27249120" cy="28247457"/>
          </a:xfrm>
          <a:prstGeom prst="rect">
            <a:avLst/>
          </a:prstGeom>
        </p:spPr>
        <p:txBody>
          <a:bodyPr vert="horz" lIns="417040" tIns="208520" rIns="417040" bIns="2085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513840" y="39671278"/>
            <a:ext cx="7064587" cy="2278820"/>
          </a:xfrm>
          <a:prstGeom prst="rect">
            <a:avLst/>
          </a:prstGeom>
        </p:spPr>
        <p:txBody>
          <a:bodyPr vert="horz" lIns="417040" tIns="208520" rIns="417040" bIns="208520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68B1A-1071-4A41-A1A9-3CD4BE2E3094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0344574" y="39671278"/>
            <a:ext cx="9587653" cy="2278820"/>
          </a:xfrm>
          <a:prstGeom prst="rect">
            <a:avLst/>
          </a:prstGeom>
        </p:spPr>
        <p:txBody>
          <a:bodyPr vert="horz" lIns="417040" tIns="208520" rIns="417040" bIns="208520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1698373" y="39671278"/>
            <a:ext cx="7064587" cy="2278820"/>
          </a:xfrm>
          <a:prstGeom prst="rect">
            <a:avLst/>
          </a:prstGeom>
        </p:spPr>
        <p:txBody>
          <a:bodyPr vert="horz" lIns="417040" tIns="208520" rIns="417040" bIns="208520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EE040-A244-43F1-B10B-982A452BDF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4170420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3910" indent="-1563910" algn="l" defTabSz="4170420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88465" indent="-1303255" algn="l" defTabSz="4170420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3020" indent="-1042600" algn="l" defTabSz="4170420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298221" indent="-1042600" algn="l" defTabSz="4170420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83431" indent="-1042600" algn="l" defTabSz="4170420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68637" indent="-1042600" algn="l" defTabSz="4170420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53847" indent="-1042600" algn="l" defTabSz="4170420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39057" indent="-1042600" algn="l" defTabSz="4170420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24262" indent="-1042600" algn="l" defTabSz="4170420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17042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5201" algn="l" defTabSz="417042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0420" algn="l" defTabSz="417042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55621" algn="l" defTabSz="417042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0831" algn="l" defTabSz="417042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26036" algn="l" defTabSz="417042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11246" algn="l" defTabSz="417042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596452" algn="l" defTabSz="417042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81657" algn="l" defTabSz="417042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Рисунок 55">
            <a:extLst>
              <a:ext uri="{FF2B5EF4-FFF2-40B4-BE49-F238E27FC236}">
                <a16:creationId xmlns:a16="http://schemas.microsoft.com/office/drawing/2014/main" id="{1A3D7A73-24AA-D3B5-014F-CE1F4208C0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6" t="4440" r="2292" b="12822"/>
          <a:stretch/>
        </p:blipFill>
        <p:spPr>
          <a:xfrm>
            <a:off x="20615164" y="4255688"/>
            <a:ext cx="8165776" cy="605246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A424479-F1E6-B75A-D7CF-DB611A4784CC}"/>
              </a:ext>
            </a:extLst>
          </p:cNvPr>
          <p:cNvSpPr txBox="1"/>
          <p:nvPr/>
        </p:nvSpPr>
        <p:spPr>
          <a:xfrm>
            <a:off x="7937599" y="984582"/>
            <a:ext cx="208347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5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Герминальные</a:t>
            </a:r>
            <a:r>
              <a:rPr lang="ru-RU" sz="5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мутации в генах опухолевой предрасположенности у молодых пациенток с фиброаденомами молочных желёз</a:t>
            </a:r>
            <a:endParaRPr lang="ru-RU" sz="5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7EC243-3D51-A75C-AAAF-136E3CD0D330}"/>
              </a:ext>
            </a:extLst>
          </p:cNvPr>
          <p:cNvSpPr txBox="1"/>
          <p:nvPr/>
        </p:nvSpPr>
        <p:spPr>
          <a:xfrm>
            <a:off x="7937599" y="2818338"/>
            <a:ext cx="21962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С.Н. Михайлова, В.В. Семенова, Д.Б. Хестанов, Т.В. Наседкина</a:t>
            </a:r>
            <a:endParaRPr lang="ru-RU" sz="48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023E12-C5AD-45E3-E856-0CAE198634B4}"/>
              </a:ext>
            </a:extLst>
          </p:cNvPr>
          <p:cNvSpPr txBox="1"/>
          <p:nvPr/>
        </p:nvSpPr>
        <p:spPr>
          <a:xfrm>
            <a:off x="1605655" y="4190193"/>
            <a:ext cx="18213265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Актуальность:</a:t>
            </a:r>
            <a:r>
              <a:rPr lang="ru-RU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Фиброаденома является наиболее распространенной доброкачественной опухолью молочных желез у детей и подростков. В некоторых случаях фиброаденомы (ФА) могут быть проявлением наследственных опухолевых синдромов, либо сочетаться с бессимптомным носительством патогенных мутаций в генах опухолевой предрасположенности, что требует особенного внимания ввиду высокого риска развития злокачественных новообразований различных локализаций при таких состояниях.</a:t>
            </a:r>
            <a:endParaRPr lang="ru-RU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B21FDC-7E9C-0AC3-3FC2-FF40B424C39A}"/>
              </a:ext>
            </a:extLst>
          </p:cNvPr>
          <p:cNvSpPr txBox="1"/>
          <p:nvPr/>
        </p:nvSpPr>
        <p:spPr>
          <a:xfrm>
            <a:off x="1567698" y="9319987"/>
            <a:ext cx="18251221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Материалы и методы:</a:t>
            </a:r>
            <a:r>
              <a:rPr lang="ru-RU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исследование были включены 28 пациенток в возрасте от 7 до 17 лет (средний возраст 15,1 лет) с фиброаденомами молочных желез. Всем участницам исследования было проведено молекулярно-генетическое тестирование, включающее секвенирование кодирующих областей 60 генов, связанных с повышенным риском злокачественных новообразований молочных желез, методом высокопроизводительного секвенирования на платформе </a:t>
            </a:r>
            <a:r>
              <a:rPr lang="ru-RU" sz="4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Illumina</a:t>
            </a:r>
            <a:r>
              <a:rPr lang="ru-RU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43CF1D-5C06-147F-5031-B61044ECB38F}"/>
              </a:ext>
            </a:extLst>
          </p:cNvPr>
          <p:cNvSpPr txBox="1"/>
          <p:nvPr/>
        </p:nvSpPr>
        <p:spPr>
          <a:xfrm>
            <a:off x="1894971" y="18481332"/>
            <a:ext cx="26054809" cy="212365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Результаты: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Клинически значимые варианты в генах опухолевой предрасположенности выявлены  </a:t>
            </a:r>
            <a:r>
              <a:rPr lang="ru-RU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14%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пациенток (n=4) Выявленные варианты находились в следующих генах: </a:t>
            </a:r>
            <a:r>
              <a:rPr lang="ru-RU" sz="4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PTEN, ATM, BRCA1, BRCA2, CHEK2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ru-RU" sz="4400" dirty="0"/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8A86315A-6CDD-9839-4A99-6E37FD5C34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65847"/>
              </p:ext>
            </p:extLst>
          </p:nvPr>
        </p:nvGraphicFramePr>
        <p:xfrm>
          <a:off x="1129395" y="21266759"/>
          <a:ext cx="27696379" cy="90665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4313">
                  <a:extLst>
                    <a:ext uri="{9D8B030D-6E8A-4147-A177-3AD203B41FA5}">
                      <a16:colId xmlns:a16="http://schemas.microsoft.com/office/drawing/2014/main" val="1575006602"/>
                    </a:ext>
                  </a:extLst>
                </a:gridCol>
                <a:gridCol w="2476439">
                  <a:extLst>
                    <a:ext uri="{9D8B030D-6E8A-4147-A177-3AD203B41FA5}">
                      <a16:colId xmlns:a16="http://schemas.microsoft.com/office/drawing/2014/main" val="3314251037"/>
                    </a:ext>
                  </a:extLst>
                </a:gridCol>
                <a:gridCol w="5277317">
                  <a:extLst>
                    <a:ext uri="{9D8B030D-6E8A-4147-A177-3AD203B41FA5}">
                      <a16:colId xmlns:a16="http://schemas.microsoft.com/office/drawing/2014/main" val="2572202273"/>
                    </a:ext>
                  </a:extLst>
                </a:gridCol>
                <a:gridCol w="6121387">
                  <a:extLst>
                    <a:ext uri="{9D8B030D-6E8A-4147-A177-3AD203B41FA5}">
                      <a16:colId xmlns:a16="http://schemas.microsoft.com/office/drawing/2014/main" val="2157628932"/>
                    </a:ext>
                  </a:extLst>
                </a:gridCol>
                <a:gridCol w="6121387">
                  <a:extLst>
                    <a:ext uri="{9D8B030D-6E8A-4147-A177-3AD203B41FA5}">
                      <a16:colId xmlns:a16="http://schemas.microsoft.com/office/drawing/2014/main" val="3767789287"/>
                    </a:ext>
                  </a:extLst>
                </a:gridCol>
                <a:gridCol w="6345536">
                  <a:extLst>
                    <a:ext uri="{9D8B030D-6E8A-4147-A177-3AD203B41FA5}">
                      <a16:colId xmlns:a16="http://schemas.microsoft.com/office/drawing/2014/main" val="1356667090"/>
                    </a:ext>
                  </a:extLst>
                </a:gridCol>
              </a:tblGrid>
              <a:tr h="6596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3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3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Диагноз</a:t>
                      </a:r>
                      <a:endParaRPr lang="ru-RU" sz="3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Мутация</a:t>
                      </a:r>
                      <a:endParaRPr lang="ru-RU" sz="3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Особенности фенотипа</a:t>
                      </a:r>
                      <a:endParaRPr lang="ru-RU" sz="3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Семейный анамнез</a:t>
                      </a:r>
                      <a:endParaRPr lang="ru-RU" sz="3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703494"/>
                  </a:ext>
                </a:extLst>
              </a:tr>
              <a:tr h="17682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Множественные ФА молочных желез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04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PTEN</a:t>
                      </a:r>
                      <a:r>
                        <a:rPr lang="en-US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c.634+4A&gt;</a:t>
                      </a:r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С; </a:t>
                      </a:r>
                      <a:r>
                        <a:rPr lang="en-US" sz="3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CHEK2</a:t>
                      </a:r>
                      <a:r>
                        <a:rPr lang="en-US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c.1100delC, p.Thr367fs 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Макроцефалия,  глазной </a:t>
                      </a:r>
                      <a:r>
                        <a:rPr lang="ru-RU" sz="3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гипертелоризм</a:t>
                      </a:r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(фенотип с-</a:t>
                      </a:r>
                      <a:r>
                        <a:rPr lang="ru-RU" sz="3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</a:t>
                      </a:r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Коудена</a:t>
                      </a:r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отягощен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001167"/>
                  </a:ext>
                </a:extLst>
              </a:tr>
              <a:tr h="27722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3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Множественные ФА молочных желез. Узловые образования щитовидной железы.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04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PTEN</a:t>
                      </a:r>
                      <a:r>
                        <a:rPr lang="en-US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c.253+2T&gt;G</a:t>
                      </a:r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3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417042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ATM</a:t>
                      </a:r>
                      <a:r>
                        <a:rPr lang="en-US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c.1561_1562del, p.Glu522fs</a:t>
                      </a:r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Макроцефалия,  глазной </a:t>
                      </a:r>
                      <a:r>
                        <a:rPr lang="ru-RU" sz="3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гипертелоризм</a:t>
                      </a:r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(фенотип с-</a:t>
                      </a:r>
                      <a:r>
                        <a:rPr lang="ru-RU" sz="3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</a:t>
                      </a:r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Коудена</a:t>
                      </a:r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Мама  - носитель мутации в гене </a:t>
                      </a:r>
                      <a:r>
                        <a:rPr lang="ru-RU" sz="3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ATM</a:t>
                      </a:r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340292"/>
                  </a:ext>
                </a:extLst>
              </a:tr>
              <a:tr h="16654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3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3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 левой молочной железы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3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BRCA2</a:t>
                      </a:r>
                      <a:r>
                        <a:rPr lang="fr-FR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c.7879A&gt;T, p.Ile2627Phe </a:t>
                      </a:r>
                      <a:endParaRPr lang="fr-FR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3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Сестра - носитель мутации</a:t>
                      </a:r>
                      <a:r>
                        <a:rPr lang="en-US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гене </a:t>
                      </a:r>
                      <a:r>
                        <a:rPr lang="fr-FR" sz="3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BRCA2</a:t>
                      </a:r>
                      <a:endParaRPr lang="ru-RU" sz="3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3363"/>
                  </a:ext>
                </a:extLst>
              </a:tr>
              <a:tr h="20600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 правой молочной железы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BRCA1</a:t>
                      </a:r>
                      <a:r>
                        <a:rPr lang="pt-BR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c.4327С&gt;T, p.Arg1443Ter </a:t>
                      </a:r>
                      <a:endParaRPr lang="pt-BR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Отягощен по РМЖ в молодом возрасте. Мама  - носитель мутации в гене </a:t>
                      </a:r>
                      <a:r>
                        <a:rPr lang="ru-RU" sz="3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BRCA1 c.4327С&gt;T</a:t>
                      </a:r>
                      <a:r>
                        <a:rPr lang="en-US" sz="3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327142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5BB234B9-A77F-0FAF-40EF-0D85329F77C1}"/>
              </a:ext>
            </a:extLst>
          </p:cNvPr>
          <p:cNvSpPr txBox="1"/>
          <p:nvPr/>
        </p:nvSpPr>
        <p:spPr>
          <a:xfrm>
            <a:off x="898098" y="38285815"/>
            <a:ext cx="28443905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Заключение: </a:t>
            </a:r>
            <a:r>
              <a:rPr lang="ru-RU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данном исследовании у 14% молодых пациенток с фиброаденомами молочных желез были выявлены клинически значимые мутации в генах опухолевой предрасположенности: </a:t>
            </a:r>
            <a:r>
              <a:rPr lang="ru-RU" sz="44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PTEN, ATM, BRCA1, BRCA2, CHEK2</a:t>
            </a:r>
            <a:r>
              <a:rPr lang="ru-RU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Своевременное молекулярно-генетическое тестирование с обязательным обследованием ближайших родственников позволяет формировать группы риска и назначать пациенткам </a:t>
            </a:r>
            <a:r>
              <a:rPr lang="ru-RU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оптимальный план скрининговых мероприятий</a:t>
            </a:r>
            <a:r>
              <a:rPr lang="ru-RU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направленный на раннюю диагностику злокачественных новообразований.</a:t>
            </a:r>
            <a:endParaRPr lang="ru-RU" sz="4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002A15B9-986A-B82D-99AB-707AACFC9E9E}"/>
              </a:ext>
            </a:extLst>
          </p:cNvPr>
          <p:cNvGrpSpPr/>
          <p:nvPr/>
        </p:nvGrpSpPr>
        <p:grpSpPr>
          <a:xfrm>
            <a:off x="843211" y="32185528"/>
            <a:ext cx="9547420" cy="4414410"/>
            <a:chOff x="-703763" y="26146421"/>
            <a:chExt cx="14502412" cy="6487914"/>
          </a:xfrm>
        </p:grpSpPr>
        <p:grpSp>
          <p:nvGrpSpPr>
            <p:cNvPr id="19" name="Группа 18">
              <a:extLst>
                <a:ext uri="{FF2B5EF4-FFF2-40B4-BE49-F238E27FC236}">
                  <a16:creationId xmlns:a16="http://schemas.microsoft.com/office/drawing/2014/main" id="{6058C668-7838-0A45-7CB2-0CA754888803}"/>
                </a:ext>
              </a:extLst>
            </p:cNvPr>
            <p:cNvGrpSpPr/>
            <p:nvPr/>
          </p:nvGrpSpPr>
          <p:grpSpPr>
            <a:xfrm>
              <a:off x="3329088" y="26857174"/>
              <a:ext cx="5793904" cy="5777161"/>
              <a:chOff x="3329088" y="26857174"/>
              <a:chExt cx="5793904" cy="5777161"/>
            </a:xfrm>
          </p:grpSpPr>
          <p:sp>
            <p:nvSpPr>
              <p:cNvPr id="22" name="Овал 21">
                <a:extLst>
                  <a:ext uri="{FF2B5EF4-FFF2-40B4-BE49-F238E27FC236}">
                    <a16:creationId xmlns:a16="http://schemas.microsoft.com/office/drawing/2014/main" id="{6E631D30-1C9E-FEAB-CBEA-7679EB35F4AC}"/>
                  </a:ext>
                </a:extLst>
              </p:cNvPr>
              <p:cNvSpPr/>
              <p:nvPr/>
            </p:nvSpPr>
            <p:spPr>
              <a:xfrm>
                <a:off x="7106768" y="30618111"/>
                <a:ext cx="2016224" cy="201622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23" name="Группа 22">
                <a:extLst>
                  <a:ext uri="{FF2B5EF4-FFF2-40B4-BE49-F238E27FC236}">
                    <a16:creationId xmlns:a16="http://schemas.microsoft.com/office/drawing/2014/main" id="{2A55905B-B065-AE4E-F6C9-4A555F792418}"/>
                  </a:ext>
                </a:extLst>
              </p:cNvPr>
              <p:cNvGrpSpPr/>
              <p:nvPr/>
            </p:nvGrpSpPr>
            <p:grpSpPr>
              <a:xfrm>
                <a:off x="3329088" y="26857174"/>
                <a:ext cx="5793904" cy="5760640"/>
                <a:chOff x="3329088" y="26873695"/>
                <a:chExt cx="5793904" cy="5760640"/>
              </a:xfrm>
            </p:grpSpPr>
            <p:sp>
              <p:nvSpPr>
                <p:cNvPr id="24" name="Овал 23">
                  <a:extLst>
                    <a:ext uri="{FF2B5EF4-FFF2-40B4-BE49-F238E27FC236}">
                      <a16:creationId xmlns:a16="http://schemas.microsoft.com/office/drawing/2014/main" id="{975C2DE6-F310-EA93-A5B9-2BA87778F79B}"/>
                    </a:ext>
                  </a:extLst>
                </p:cNvPr>
                <p:cNvSpPr/>
                <p:nvPr/>
              </p:nvSpPr>
              <p:spPr>
                <a:xfrm>
                  <a:off x="3329088" y="30618111"/>
                  <a:ext cx="2016224" cy="201622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92D050"/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0" scaled="1"/>
                  <a:tileRect/>
                </a:gra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5" name="Овал 24">
                  <a:extLst>
                    <a:ext uri="{FF2B5EF4-FFF2-40B4-BE49-F238E27FC236}">
                      <a16:creationId xmlns:a16="http://schemas.microsoft.com/office/drawing/2014/main" id="{53F589F6-DD89-5AA5-C9F0-B0E2C3B44AE2}"/>
                    </a:ext>
                  </a:extLst>
                </p:cNvPr>
                <p:cNvSpPr/>
                <p:nvPr/>
              </p:nvSpPr>
              <p:spPr>
                <a:xfrm>
                  <a:off x="7106768" y="26873695"/>
                  <a:ext cx="2016224" cy="2016224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6" name="Прямоугольник 25">
                  <a:extLst>
                    <a:ext uri="{FF2B5EF4-FFF2-40B4-BE49-F238E27FC236}">
                      <a16:creationId xmlns:a16="http://schemas.microsoft.com/office/drawing/2014/main" id="{AD135BD5-6903-2212-6965-F7D4CA64F431}"/>
                    </a:ext>
                  </a:extLst>
                </p:cNvPr>
                <p:cNvSpPr/>
                <p:nvPr/>
              </p:nvSpPr>
              <p:spPr>
                <a:xfrm>
                  <a:off x="3329088" y="26945703"/>
                  <a:ext cx="2016224" cy="187220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/>
                </a:p>
              </p:txBody>
            </p:sp>
            <p:cxnSp>
              <p:nvCxnSpPr>
                <p:cNvPr id="27" name="Прямая соединительная линия 26">
                  <a:extLst>
                    <a:ext uri="{FF2B5EF4-FFF2-40B4-BE49-F238E27FC236}">
                      <a16:creationId xmlns:a16="http://schemas.microsoft.com/office/drawing/2014/main" id="{3B62E5D0-4000-48F5-E160-5621954A3827}"/>
                    </a:ext>
                  </a:extLst>
                </p:cNvPr>
                <p:cNvCxnSpPr>
                  <a:stCxn id="26" idx="3"/>
                  <a:endCxn id="25" idx="2"/>
                </p:cNvCxnSpPr>
                <p:nvPr/>
              </p:nvCxnSpPr>
              <p:spPr>
                <a:xfrm>
                  <a:off x="5345312" y="27881807"/>
                  <a:ext cx="1761456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>
                  <a:extLst>
                    <a:ext uri="{FF2B5EF4-FFF2-40B4-BE49-F238E27FC236}">
                      <a16:creationId xmlns:a16="http://schemas.microsoft.com/office/drawing/2014/main" id="{82446C1C-54C8-CE4D-8AE6-E4F219F69D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26040" y="27881807"/>
                  <a:ext cx="0" cy="17918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>
                  <a:extLst>
                    <a:ext uri="{FF2B5EF4-FFF2-40B4-BE49-F238E27FC236}">
                      <a16:creationId xmlns:a16="http://schemas.microsoft.com/office/drawing/2014/main" id="{24086A40-5B70-218D-5A78-E04FE43D5F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37200" y="29673623"/>
                  <a:ext cx="37776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Прямая соединительная линия 29">
                  <a:extLst>
                    <a:ext uri="{FF2B5EF4-FFF2-40B4-BE49-F238E27FC236}">
                      <a16:creationId xmlns:a16="http://schemas.microsoft.com/office/drawing/2014/main" id="{B738989F-C6FD-67E5-BE41-11E276C9AA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09792" y="29673623"/>
                  <a:ext cx="0" cy="94448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>
                  <a:extLst>
                    <a:ext uri="{FF2B5EF4-FFF2-40B4-BE49-F238E27FC236}">
                      <a16:creationId xmlns:a16="http://schemas.microsoft.com/office/drawing/2014/main" id="{A6B9E2DB-F9E2-D1F7-F550-589366B9241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100172" y="29673623"/>
                  <a:ext cx="0" cy="94448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ABAD041-BFE3-8CC1-7329-3BDBF33883EF}"/>
                </a:ext>
              </a:extLst>
            </p:cNvPr>
            <p:cNvSpPr txBox="1"/>
            <p:nvPr/>
          </p:nvSpPr>
          <p:spPr>
            <a:xfrm>
              <a:off x="-703763" y="29459106"/>
              <a:ext cx="4041853" cy="17641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b="1" i="1" dirty="0"/>
                <a:t>ATM</a:t>
              </a:r>
              <a:r>
                <a:rPr lang="en-US" sz="3600" b="1" dirty="0"/>
                <a:t>  mut</a:t>
              </a:r>
            </a:p>
            <a:p>
              <a:pPr algn="r"/>
              <a:r>
                <a:rPr lang="en-US" sz="3600" b="1" i="1" dirty="0"/>
                <a:t>PTEN </a:t>
              </a:r>
              <a:r>
                <a:rPr lang="en-US" sz="3600" b="1" dirty="0"/>
                <a:t> mut </a:t>
              </a:r>
              <a:endParaRPr lang="ru-RU" sz="3600" b="1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04DBC2D-9DED-26CC-7CD4-296723C3A73D}"/>
                </a:ext>
              </a:extLst>
            </p:cNvPr>
            <p:cNvSpPr txBox="1"/>
            <p:nvPr/>
          </p:nvSpPr>
          <p:spPr>
            <a:xfrm>
              <a:off x="8872176" y="26146421"/>
              <a:ext cx="4926473" cy="949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i="1" dirty="0"/>
                <a:t>ATM</a:t>
              </a:r>
              <a:r>
                <a:rPr lang="en-US" sz="3600" b="1" dirty="0"/>
                <a:t>  mut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FB5E6E04-1837-3CCB-F186-9397001A3171}"/>
              </a:ext>
            </a:extLst>
          </p:cNvPr>
          <p:cNvSpPr txBox="1"/>
          <p:nvPr/>
        </p:nvSpPr>
        <p:spPr>
          <a:xfrm>
            <a:off x="1672904" y="31027951"/>
            <a:ext cx="72088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Родословная пациентки №2</a:t>
            </a:r>
          </a:p>
        </p:txBody>
      </p: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69E0EFD8-D369-31FA-D488-AFF394FE2BE5}"/>
              </a:ext>
            </a:extLst>
          </p:cNvPr>
          <p:cNvGrpSpPr/>
          <p:nvPr/>
        </p:nvGrpSpPr>
        <p:grpSpPr>
          <a:xfrm>
            <a:off x="19429401" y="32078141"/>
            <a:ext cx="9467018" cy="6172077"/>
            <a:chOff x="11465992" y="28324413"/>
            <a:chExt cx="16189957" cy="11064999"/>
          </a:xfrm>
        </p:grpSpPr>
        <p:grpSp>
          <p:nvGrpSpPr>
            <p:cNvPr id="34" name="Группа 33">
              <a:extLst>
                <a:ext uri="{FF2B5EF4-FFF2-40B4-BE49-F238E27FC236}">
                  <a16:creationId xmlns:a16="http://schemas.microsoft.com/office/drawing/2014/main" id="{92C4D6FC-DE3A-7D91-D81C-F7933578EF7E}"/>
                </a:ext>
              </a:extLst>
            </p:cNvPr>
            <p:cNvGrpSpPr/>
            <p:nvPr/>
          </p:nvGrpSpPr>
          <p:grpSpPr>
            <a:xfrm>
              <a:off x="11465992" y="33914510"/>
              <a:ext cx="10982525" cy="5474902"/>
              <a:chOff x="3329088" y="26857174"/>
              <a:chExt cx="10982525" cy="5474902"/>
            </a:xfrm>
          </p:grpSpPr>
          <p:grpSp>
            <p:nvGrpSpPr>
              <p:cNvPr id="46" name="Группа 45">
                <a:extLst>
                  <a:ext uri="{FF2B5EF4-FFF2-40B4-BE49-F238E27FC236}">
                    <a16:creationId xmlns:a16="http://schemas.microsoft.com/office/drawing/2014/main" id="{7861CDC3-8970-D36C-26DE-5870E701BDD1}"/>
                  </a:ext>
                </a:extLst>
              </p:cNvPr>
              <p:cNvGrpSpPr/>
              <p:nvPr/>
            </p:nvGrpSpPr>
            <p:grpSpPr>
              <a:xfrm>
                <a:off x="3329088" y="26857174"/>
                <a:ext cx="5793904" cy="4824536"/>
                <a:chOff x="3329088" y="26857174"/>
                <a:chExt cx="5793904" cy="4824536"/>
              </a:xfrm>
            </p:grpSpPr>
            <p:sp>
              <p:nvSpPr>
                <p:cNvPr id="48" name="Овал 47">
                  <a:extLst>
                    <a:ext uri="{FF2B5EF4-FFF2-40B4-BE49-F238E27FC236}">
                      <a16:creationId xmlns:a16="http://schemas.microsoft.com/office/drawing/2014/main" id="{DFA29C8D-1343-878A-D206-C2A46801F323}"/>
                    </a:ext>
                  </a:extLst>
                </p:cNvPr>
                <p:cNvSpPr/>
                <p:nvPr/>
              </p:nvSpPr>
              <p:spPr>
                <a:xfrm>
                  <a:off x="5217928" y="29665486"/>
                  <a:ext cx="2016224" cy="2016224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grpSp>
              <p:nvGrpSpPr>
                <p:cNvPr id="49" name="Группа 48">
                  <a:extLst>
                    <a:ext uri="{FF2B5EF4-FFF2-40B4-BE49-F238E27FC236}">
                      <a16:creationId xmlns:a16="http://schemas.microsoft.com/office/drawing/2014/main" id="{06DD871C-FE19-0916-CF00-0E52A83B86E0}"/>
                    </a:ext>
                  </a:extLst>
                </p:cNvPr>
                <p:cNvGrpSpPr/>
                <p:nvPr/>
              </p:nvGrpSpPr>
              <p:grpSpPr>
                <a:xfrm>
                  <a:off x="3329088" y="26857174"/>
                  <a:ext cx="5793904" cy="2799928"/>
                  <a:chOff x="3329088" y="26873695"/>
                  <a:chExt cx="5793904" cy="2799928"/>
                </a:xfrm>
              </p:grpSpPr>
              <p:sp>
                <p:nvSpPr>
                  <p:cNvPr id="50" name="Овал 49">
                    <a:extLst>
                      <a:ext uri="{FF2B5EF4-FFF2-40B4-BE49-F238E27FC236}">
                        <a16:creationId xmlns:a16="http://schemas.microsoft.com/office/drawing/2014/main" id="{74C553A0-5B59-7AD5-BCC7-AFC7D6024DBF}"/>
                      </a:ext>
                    </a:extLst>
                  </p:cNvPr>
                  <p:cNvSpPr/>
                  <p:nvPr/>
                </p:nvSpPr>
                <p:spPr>
                  <a:xfrm>
                    <a:off x="7106768" y="26873695"/>
                    <a:ext cx="2016224" cy="2016224"/>
                  </a:xfrm>
                  <a:prstGeom prst="ellips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b="1" dirty="0"/>
                  </a:p>
                </p:txBody>
              </p:sp>
              <p:sp>
                <p:nvSpPr>
                  <p:cNvPr id="51" name="Прямоугольник 50">
                    <a:extLst>
                      <a:ext uri="{FF2B5EF4-FFF2-40B4-BE49-F238E27FC236}">
                        <a16:creationId xmlns:a16="http://schemas.microsoft.com/office/drawing/2014/main" id="{18C93021-6CB3-1CF8-AFE5-DEAEF80E20F6}"/>
                      </a:ext>
                    </a:extLst>
                  </p:cNvPr>
                  <p:cNvSpPr/>
                  <p:nvPr/>
                </p:nvSpPr>
                <p:spPr>
                  <a:xfrm>
                    <a:off x="3329088" y="26945703"/>
                    <a:ext cx="2016224" cy="1872208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b="1" dirty="0"/>
                  </a:p>
                </p:txBody>
              </p:sp>
              <p:cxnSp>
                <p:nvCxnSpPr>
                  <p:cNvPr id="52" name="Прямая соединительная линия 51">
                    <a:extLst>
                      <a:ext uri="{FF2B5EF4-FFF2-40B4-BE49-F238E27FC236}">
                        <a16:creationId xmlns:a16="http://schemas.microsoft.com/office/drawing/2014/main" id="{FB3071F0-B10E-69CA-BD81-782B1331882D}"/>
                      </a:ext>
                    </a:extLst>
                  </p:cNvPr>
                  <p:cNvCxnSpPr>
                    <a:cxnSpLocks/>
                    <a:stCxn id="51" idx="3"/>
                    <a:endCxn id="50" idx="2"/>
                  </p:cNvCxnSpPr>
                  <p:nvPr/>
                </p:nvCxnSpPr>
                <p:spPr>
                  <a:xfrm>
                    <a:off x="5345312" y="27881807"/>
                    <a:ext cx="1761456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Прямая соединительная линия 52">
                    <a:extLst>
                      <a:ext uri="{FF2B5EF4-FFF2-40B4-BE49-F238E27FC236}">
                        <a16:creationId xmlns:a16="http://schemas.microsoft.com/office/drawing/2014/main" id="{833EFB24-80E6-1C95-B893-837432CE8A8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226040" y="27881807"/>
                    <a:ext cx="0" cy="179181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847E7A6F-BFA0-7162-530E-7F9EC0FD6429}"/>
                  </a:ext>
                </a:extLst>
              </p:cNvPr>
              <p:cNvSpPr txBox="1"/>
              <p:nvPr/>
            </p:nvSpPr>
            <p:spPr>
              <a:xfrm>
                <a:off x="7480550" y="29782629"/>
                <a:ext cx="6831063" cy="25494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>
                    <a:latin typeface="+mj-lt"/>
                    <a:cs typeface="Times New Roman" panose="02020603050405020304" pitchFamily="18" charset="0"/>
                  </a:rPr>
                  <a:t>ФА в 17 лет; </a:t>
                </a:r>
              </a:p>
              <a:p>
                <a:r>
                  <a:rPr lang="pt-BR" sz="3600" b="1" i="1" u="none" strike="noStrike" dirty="0">
                    <a:effectLst/>
                    <a:latin typeface="+mj-lt"/>
                    <a:cs typeface="Times New Roman" panose="02020603050405020304" pitchFamily="18" charset="0"/>
                  </a:rPr>
                  <a:t>BRCA1</a:t>
                </a:r>
                <a:r>
                  <a:rPr lang="en-US" sz="3600" b="1" dirty="0">
                    <a:latin typeface="+mj-lt"/>
                  </a:rPr>
                  <a:t> – mut</a:t>
                </a:r>
              </a:p>
            </p:txBody>
          </p:sp>
        </p:grpSp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5DA2AA89-6B26-AB2D-4D72-70A7CE89A25F}"/>
                </a:ext>
              </a:extLst>
            </p:cNvPr>
            <p:cNvSpPr/>
            <p:nvPr/>
          </p:nvSpPr>
          <p:spPr>
            <a:xfrm>
              <a:off x="17132512" y="31114583"/>
              <a:ext cx="2016224" cy="2016224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/>
            </a:p>
          </p:txBody>
        </p:sp>
        <p:sp>
          <p:nvSpPr>
            <p:cNvPr id="36" name="Прямоугольник 35">
              <a:extLst>
                <a:ext uri="{FF2B5EF4-FFF2-40B4-BE49-F238E27FC236}">
                  <a16:creationId xmlns:a16="http://schemas.microsoft.com/office/drawing/2014/main" id="{C52605F6-9422-A934-5077-17ED3DDCFBC8}"/>
                </a:ext>
              </a:extLst>
            </p:cNvPr>
            <p:cNvSpPr/>
            <p:nvPr/>
          </p:nvSpPr>
          <p:spPr>
            <a:xfrm>
              <a:off x="13354832" y="31186591"/>
              <a:ext cx="2016224" cy="187220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dirty="0"/>
            </a:p>
          </p:txBody>
        </p:sp>
        <p:cxnSp>
          <p:nvCxnSpPr>
            <p:cNvPr id="37" name="Прямая соединительная линия 36">
              <a:extLst>
                <a:ext uri="{FF2B5EF4-FFF2-40B4-BE49-F238E27FC236}">
                  <a16:creationId xmlns:a16="http://schemas.microsoft.com/office/drawing/2014/main" id="{ECE53F65-4121-AD64-F976-69A5370D3E1F}"/>
                </a:ext>
              </a:extLst>
            </p:cNvPr>
            <p:cNvCxnSpPr>
              <a:cxnSpLocks/>
            </p:cNvCxnSpPr>
            <p:nvPr/>
          </p:nvCxnSpPr>
          <p:spPr>
            <a:xfrm>
              <a:off x="16260268" y="32131902"/>
              <a:ext cx="0" cy="17918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>
              <a:extLst>
                <a:ext uri="{FF2B5EF4-FFF2-40B4-BE49-F238E27FC236}">
                  <a16:creationId xmlns:a16="http://schemas.microsoft.com/office/drawing/2014/main" id="{7501756D-AE36-8629-A317-D07EDD7455A8}"/>
                </a:ext>
              </a:extLst>
            </p:cNvPr>
            <p:cNvCxnSpPr>
              <a:cxnSpLocks/>
            </p:cNvCxnSpPr>
            <p:nvPr/>
          </p:nvCxnSpPr>
          <p:spPr>
            <a:xfrm>
              <a:off x="15371056" y="32122695"/>
              <a:ext cx="176145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id="{0E5E053A-E0A3-0848-2FC0-5F44E51DA087}"/>
                </a:ext>
              </a:extLst>
            </p:cNvPr>
            <p:cNvSpPr/>
            <p:nvPr/>
          </p:nvSpPr>
          <p:spPr>
            <a:xfrm>
              <a:off x="19148736" y="28324413"/>
              <a:ext cx="2016224" cy="2016224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/>
            </a:p>
          </p:txBody>
        </p:sp>
        <p:sp>
          <p:nvSpPr>
            <p:cNvPr id="40" name="Прямоугольник 39">
              <a:extLst>
                <a:ext uri="{FF2B5EF4-FFF2-40B4-BE49-F238E27FC236}">
                  <a16:creationId xmlns:a16="http://schemas.microsoft.com/office/drawing/2014/main" id="{B2B44A66-7032-D60E-6282-C9FF01391409}"/>
                </a:ext>
              </a:extLst>
            </p:cNvPr>
            <p:cNvSpPr/>
            <p:nvPr/>
          </p:nvSpPr>
          <p:spPr>
            <a:xfrm>
              <a:off x="15371056" y="28396421"/>
              <a:ext cx="2016224" cy="187220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dirty="0"/>
            </a:p>
          </p:txBody>
        </p:sp>
        <p:cxnSp>
          <p:nvCxnSpPr>
            <p:cNvPr id="41" name="Прямая соединительная линия 40">
              <a:extLst>
                <a:ext uri="{FF2B5EF4-FFF2-40B4-BE49-F238E27FC236}">
                  <a16:creationId xmlns:a16="http://schemas.microsoft.com/office/drawing/2014/main" id="{2C02C352-AD44-86E0-54F4-BA626849287C}"/>
                </a:ext>
              </a:extLst>
            </p:cNvPr>
            <p:cNvCxnSpPr>
              <a:cxnSpLocks/>
            </p:cNvCxnSpPr>
            <p:nvPr/>
          </p:nvCxnSpPr>
          <p:spPr>
            <a:xfrm>
              <a:off x="18268008" y="29332525"/>
              <a:ext cx="0" cy="17918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>
              <a:extLst>
                <a:ext uri="{FF2B5EF4-FFF2-40B4-BE49-F238E27FC236}">
                  <a16:creationId xmlns:a16="http://schemas.microsoft.com/office/drawing/2014/main" id="{28785996-A9B8-308A-AA5B-032E4964162A}"/>
                </a:ext>
              </a:extLst>
            </p:cNvPr>
            <p:cNvCxnSpPr>
              <a:cxnSpLocks/>
            </p:cNvCxnSpPr>
            <p:nvPr/>
          </p:nvCxnSpPr>
          <p:spPr>
            <a:xfrm>
              <a:off x="17387280" y="29332525"/>
              <a:ext cx="176145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BE39903-8506-3D85-DB5D-74322F949228}"/>
                </a:ext>
              </a:extLst>
            </p:cNvPr>
            <p:cNvSpPr txBox="1"/>
            <p:nvPr/>
          </p:nvSpPr>
          <p:spPr>
            <a:xfrm>
              <a:off x="17448665" y="34337506"/>
              <a:ext cx="5685050" cy="1888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600" b="1" u="none" strike="noStrike" dirty="0">
                  <a:effectLst/>
                  <a:latin typeface="+mj-lt"/>
                  <a:cs typeface="Times New Roman" panose="02020603050405020304" pitchFamily="18" charset="0"/>
                </a:rPr>
                <a:t>РМЖ в 43 года</a:t>
              </a:r>
              <a:r>
                <a:rPr lang="ru-RU" sz="3600" b="1" i="1" u="none" strike="noStrike" dirty="0">
                  <a:effectLst/>
                  <a:latin typeface="+mj-lt"/>
                  <a:cs typeface="Times New Roman" panose="02020603050405020304" pitchFamily="18" charset="0"/>
                </a:rPr>
                <a:t>; </a:t>
              </a:r>
            </a:p>
            <a:p>
              <a:r>
                <a:rPr lang="pt-BR" sz="3600" b="1" i="1" u="none" strike="noStrike" dirty="0">
                  <a:effectLst/>
                  <a:latin typeface="+mj-lt"/>
                  <a:cs typeface="Times New Roman" panose="02020603050405020304" pitchFamily="18" charset="0"/>
                </a:rPr>
                <a:t>BRCA1</a:t>
              </a:r>
              <a:r>
                <a:rPr lang="en-US" sz="3600" b="1" dirty="0">
                  <a:latin typeface="+mj-lt"/>
                </a:rPr>
                <a:t> – mut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3D2DAC0-FD75-EC44-5996-0675108630FC}"/>
                </a:ext>
              </a:extLst>
            </p:cNvPr>
            <p:cNvSpPr txBox="1"/>
            <p:nvPr/>
          </p:nvSpPr>
          <p:spPr>
            <a:xfrm>
              <a:off x="19323081" y="31727711"/>
              <a:ext cx="5736841" cy="1372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600" b="1" u="none" strike="noStrike" dirty="0">
                  <a:effectLst/>
                  <a:latin typeface="+mj-lt"/>
                  <a:cs typeface="Times New Roman" panose="02020603050405020304" pitchFamily="18" charset="0"/>
                </a:rPr>
                <a:t>РМЖ в 40  лет</a:t>
              </a:r>
              <a:endParaRPr lang="en-US" sz="3600" b="1" dirty="0">
                <a:latin typeface="+mj-lt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0EF385ED-2869-1313-4C33-BA23158BAEAB}"/>
                </a:ext>
              </a:extLst>
            </p:cNvPr>
            <p:cNvSpPr txBox="1"/>
            <p:nvPr/>
          </p:nvSpPr>
          <p:spPr>
            <a:xfrm>
              <a:off x="21343925" y="28587540"/>
              <a:ext cx="6312024" cy="11587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600" b="1" u="none" strike="noStrike" dirty="0">
                  <a:effectLst/>
                  <a:latin typeface="+mj-lt"/>
                  <a:cs typeface="Times New Roman" panose="02020603050405020304" pitchFamily="18" charset="0"/>
                </a:rPr>
                <a:t>РМЖ в 38 лет</a:t>
              </a:r>
              <a:endParaRPr lang="en-US" sz="3600" b="1" dirty="0">
                <a:latin typeface="+mj-lt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BDE4CF36-2657-AA91-102A-0FF95657D84E}"/>
              </a:ext>
            </a:extLst>
          </p:cNvPr>
          <p:cNvSpPr txBox="1"/>
          <p:nvPr/>
        </p:nvSpPr>
        <p:spPr>
          <a:xfrm>
            <a:off x="20651427" y="30999757"/>
            <a:ext cx="68694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Родословная пациентки №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0" name="Рисунок 59">
            <a:extLst>
              <a:ext uri="{FF2B5EF4-FFF2-40B4-BE49-F238E27FC236}">
                <a16:creationId xmlns:a16="http://schemas.microsoft.com/office/drawing/2014/main" id="{14209237-BA7E-FE9A-BB81-2969E82F86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0" t="15839" r="15523" b="31270"/>
          <a:stretch/>
        </p:blipFill>
        <p:spPr>
          <a:xfrm>
            <a:off x="20651427" y="10890220"/>
            <a:ext cx="8174348" cy="5975639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502D70F8-EEFC-E107-A4AF-F7D79C9F64F8}"/>
              </a:ext>
            </a:extLst>
          </p:cNvPr>
          <p:cNvSpPr txBox="1"/>
          <p:nvPr/>
        </p:nvSpPr>
        <p:spPr>
          <a:xfrm>
            <a:off x="1605655" y="16901208"/>
            <a:ext cx="1756995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ATM, BRCA1, PALB2, RAD50, MRE11A, NBN, RAD51D, RAD51C, RAD54B, BLM, XRCC2, TP53, BRCA2, BARD1, ATR, CHEK2, FANCM, RECQL4, FANCF, FANCI, FANCC, FANCG, FANCL, MLH1, CDKN2A, MSH2, MSH6, PTEN, CHEK1, BRIP1, RBBP8, SLX4, FAM175a, RAD52, RINT1, CDK12, CDH1, STK11, PMS2, MUTYH, PPM1D, APC, MCPH1, NF1, EPCAM, BUB1, FANCD2, TP53BP1, MRE11, POLD1, POLE, SMAD4, MSH3, CTNNA1, ERCC2, FANCB, ERCC1, TSC1, TSC2, XPC.</a:t>
            </a:r>
            <a:endParaRPr lang="ru-RU" sz="2000" dirty="0"/>
          </a:p>
        </p:txBody>
      </p:sp>
      <p:pic>
        <p:nvPicPr>
          <p:cNvPr id="65" name="Рисунок 64" descr="1687418208666.jpg">
            <a:extLst>
              <a:ext uri="{FF2B5EF4-FFF2-40B4-BE49-F238E27FC236}">
                <a16:creationId xmlns:a16="http://schemas.microsoft.com/office/drawing/2014/main" id="{7C00D63B-EF6A-7B63-81BA-E06D04B30A8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77360" y="13356922"/>
            <a:ext cx="9145016" cy="3472467"/>
          </a:xfrm>
          <a:prstGeom prst="rect">
            <a:avLst/>
          </a:prstGeom>
        </p:spPr>
      </p:pic>
      <p:pic>
        <p:nvPicPr>
          <p:cNvPr id="67" name="Рисунок 66" descr="3cb3f68975583705c7a07e8d359fa758.jpg">
            <a:extLst>
              <a:ext uri="{FF2B5EF4-FFF2-40B4-BE49-F238E27FC236}">
                <a16:creationId xmlns:a16="http://schemas.microsoft.com/office/drawing/2014/main" id="{59E168CC-37B4-0A72-EA55-12030F19BDD2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72904" y="13540059"/>
            <a:ext cx="3018997" cy="3018997"/>
          </a:xfrm>
          <a:prstGeom prst="rect">
            <a:avLst/>
          </a:prstGeom>
        </p:spPr>
      </p:pic>
      <p:pic>
        <p:nvPicPr>
          <p:cNvPr id="70" name="Рисунок 69">
            <a:extLst>
              <a:ext uri="{FF2B5EF4-FFF2-40B4-BE49-F238E27FC236}">
                <a16:creationId xmlns:a16="http://schemas.microsoft.com/office/drawing/2014/main" id="{116B44A3-EEE8-B13A-B578-2764EA07CF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201" y="955333"/>
            <a:ext cx="6047806" cy="2123657"/>
          </a:xfrm>
          <a:prstGeom prst="rect">
            <a:avLst/>
          </a:prstGeom>
        </p:spPr>
      </p:pic>
      <p:grpSp>
        <p:nvGrpSpPr>
          <p:cNvPr id="89" name="Группа 88">
            <a:extLst>
              <a:ext uri="{FF2B5EF4-FFF2-40B4-BE49-F238E27FC236}">
                <a16:creationId xmlns:a16="http://schemas.microsoft.com/office/drawing/2014/main" id="{BF04977B-406A-BAEC-3FEF-35CAD9D2E3C6}"/>
              </a:ext>
            </a:extLst>
          </p:cNvPr>
          <p:cNvGrpSpPr/>
          <p:nvPr/>
        </p:nvGrpSpPr>
        <p:grpSpPr>
          <a:xfrm>
            <a:off x="9833718" y="32200993"/>
            <a:ext cx="9116145" cy="3991065"/>
            <a:chOff x="11076629" y="33149638"/>
            <a:chExt cx="9116145" cy="3991065"/>
          </a:xfrm>
        </p:grpSpPr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3A528FC8-06FC-968F-4A6D-83A5739EA363}"/>
                </a:ext>
              </a:extLst>
            </p:cNvPr>
            <p:cNvSpPr txBox="1"/>
            <p:nvPr/>
          </p:nvSpPr>
          <p:spPr>
            <a:xfrm>
              <a:off x="16524514" y="35218041"/>
              <a:ext cx="32432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i="1" dirty="0"/>
                <a:t>BRCA2</a:t>
              </a:r>
              <a:r>
                <a:rPr lang="ru-RU" sz="3600" b="1" i="1" dirty="0"/>
                <a:t> </a:t>
              </a:r>
              <a:r>
                <a:rPr lang="en-US" sz="3600" b="1" i="1" dirty="0"/>
                <a:t>mut</a:t>
              </a:r>
              <a:endParaRPr lang="en-US" sz="3600" b="1" dirty="0"/>
            </a:p>
          </p:txBody>
        </p:sp>
        <p:grpSp>
          <p:nvGrpSpPr>
            <p:cNvPr id="88" name="Группа 87">
              <a:extLst>
                <a:ext uri="{FF2B5EF4-FFF2-40B4-BE49-F238E27FC236}">
                  <a16:creationId xmlns:a16="http://schemas.microsoft.com/office/drawing/2014/main" id="{5F6C0DD5-7F83-75A6-C212-43D9E645093B}"/>
                </a:ext>
              </a:extLst>
            </p:cNvPr>
            <p:cNvGrpSpPr/>
            <p:nvPr/>
          </p:nvGrpSpPr>
          <p:grpSpPr>
            <a:xfrm>
              <a:off x="11076629" y="33149638"/>
              <a:ext cx="9116145" cy="3991065"/>
              <a:chOff x="11021158" y="31878602"/>
              <a:chExt cx="9116145" cy="3991065"/>
            </a:xfrm>
          </p:grpSpPr>
          <p:grpSp>
            <p:nvGrpSpPr>
              <p:cNvPr id="71" name="Группа 70">
                <a:extLst>
                  <a:ext uri="{FF2B5EF4-FFF2-40B4-BE49-F238E27FC236}">
                    <a16:creationId xmlns:a16="http://schemas.microsoft.com/office/drawing/2014/main" id="{260D8693-34E0-F9C0-F223-BAF8AAA77D22}"/>
                  </a:ext>
                </a:extLst>
              </p:cNvPr>
              <p:cNvGrpSpPr/>
              <p:nvPr/>
            </p:nvGrpSpPr>
            <p:grpSpPr>
              <a:xfrm>
                <a:off x="13081427" y="31878602"/>
                <a:ext cx="7055876" cy="3991065"/>
                <a:chOff x="3329088" y="26768616"/>
                <a:chExt cx="10717788" cy="5865719"/>
              </a:xfrm>
            </p:grpSpPr>
            <p:grpSp>
              <p:nvGrpSpPr>
                <p:cNvPr id="72" name="Группа 71">
                  <a:extLst>
                    <a:ext uri="{FF2B5EF4-FFF2-40B4-BE49-F238E27FC236}">
                      <a16:creationId xmlns:a16="http://schemas.microsoft.com/office/drawing/2014/main" id="{B846A503-EBCE-607C-90CA-8F8B1497318F}"/>
                    </a:ext>
                  </a:extLst>
                </p:cNvPr>
                <p:cNvGrpSpPr/>
                <p:nvPr/>
              </p:nvGrpSpPr>
              <p:grpSpPr>
                <a:xfrm>
                  <a:off x="3329088" y="26857174"/>
                  <a:ext cx="5793904" cy="5777161"/>
                  <a:chOff x="3329088" y="26857174"/>
                  <a:chExt cx="5793904" cy="5777161"/>
                </a:xfrm>
              </p:grpSpPr>
              <p:sp>
                <p:nvSpPr>
                  <p:cNvPr id="75" name="Овал 74">
                    <a:extLst>
                      <a:ext uri="{FF2B5EF4-FFF2-40B4-BE49-F238E27FC236}">
                        <a16:creationId xmlns:a16="http://schemas.microsoft.com/office/drawing/2014/main" id="{BAD5FA51-6302-C073-6C8B-B814AAF21AC6}"/>
                      </a:ext>
                    </a:extLst>
                  </p:cNvPr>
                  <p:cNvSpPr/>
                  <p:nvPr/>
                </p:nvSpPr>
                <p:spPr>
                  <a:xfrm>
                    <a:off x="7106768" y="30618111"/>
                    <a:ext cx="2016224" cy="2016224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6">
                          <a:lumMod val="60000"/>
                          <a:lumOff val="40000"/>
                          <a:tint val="66000"/>
                          <a:satMod val="160000"/>
                        </a:schemeClr>
                      </a:gs>
                      <a:gs pos="50000">
                        <a:schemeClr val="accent6">
                          <a:lumMod val="60000"/>
                          <a:lumOff val="40000"/>
                          <a:tint val="44500"/>
                          <a:satMod val="160000"/>
                        </a:schemeClr>
                      </a:gs>
                      <a:gs pos="100000">
                        <a:schemeClr val="accent6">
                          <a:lumMod val="60000"/>
                          <a:lumOff val="40000"/>
                          <a:tint val="23500"/>
                          <a:satMod val="160000"/>
                        </a:schemeClr>
                      </a:gs>
                    </a:gsLst>
                    <a:lin ang="2700000" scaled="1"/>
                    <a:tileRect/>
                  </a:gra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76" name="Группа 75">
                    <a:extLst>
                      <a:ext uri="{FF2B5EF4-FFF2-40B4-BE49-F238E27FC236}">
                        <a16:creationId xmlns:a16="http://schemas.microsoft.com/office/drawing/2014/main" id="{5F6C9386-DFD0-D07B-7BF0-182BA30065A0}"/>
                      </a:ext>
                    </a:extLst>
                  </p:cNvPr>
                  <p:cNvGrpSpPr/>
                  <p:nvPr/>
                </p:nvGrpSpPr>
                <p:grpSpPr>
                  <a:xfrm>
                    <a:off x="3329088" y="26857174"/>
                    <a:ext cx="5793904" cy="5760640"/>
                    <a:chOff x="3329088" y="26873695"/>
                    <a:chExt cx="5793904" cy="5760640"/>
                  </a:xfrm>
                </p:grpSpPr>
                <p:sp>
                  <p:nvSpPr>
                    <p:cNvPr id="77" name="Овал 76">
                      <a:extLst>
                        <a:ext uri="{FF2B5EF4-FFF2-40B4-BE49-F238E27FC236}">
                          <a16:creationId xmlns:a16="http://schemas.microsoft.com/office/drawing/2014/main" id="{5423AD81-DE41-75D3-9D20-1B308DD0DC2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29088" y="30618111"/>
                      <a:ext cx="2016224" cy="2016224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chemeClr val="accent6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accent6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accent6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8" name="Овал 77">
                      <a:extLst>
                        <a:ext uri="{FF2B5EF4-FFF2-40B4-BE49-F238E27FC236}">
                          <a16:creationId xmlns:a16="http://schemas.microsoft.com/office/drawing/2014/main" id="{7E13C54F-C15B-02AA-EBCD-E58EFA30756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06768" y="26873695"/>
                      <a:ext cx="2016224" cy="201622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79" name="Прямоугольник 78">
                      <a:extLst>
                        <a:ext uri="{FF2B5EF4-FFF2-40B4-BE49-F238E27FC236}">
                          <a16:creationId xmlns:a16="http://schemas.microsoft.com/office/drawing/2014/main" id="{6357A44B-0F44-FA5C-DBC3-E37145F484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29088" y="26945703"/>
                      <a:ext cx="2016224" cy="187220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 dirty="0"/>
                    </a:p>
                  </p:txBody>
                </p:sp>
                <p:cxnSp>
                  <p:nvCxnSpPr>
                    <p:cNvPr id="80" name="Прямая соединительная линия 79">
                      <a:extLst>
                        <a:ext uri="{FF2B5EF4-FFF2-40B4-BE49-F238E27FC236}">
                          <a16:creationId xmlns:a16="http://schemas.microsoft.com/office/drawing/2014/main" id="{333954FB-C1A4-135D-1C2E-6F7E2E2053BE}"/>
                        </a:ext>
                      </a:extLst>
                    </p:cNvPr>
                    <p:cNvCxnSpPr>
                      <a:stCxn id="79" idx="3"/>
                      <a:endCxn id="78" idx="2"/>
                    </p:cNvCxnSpPr>
                    <p:nvPr/>
                  </p:nvCxnSpPr>
                  <p:spPr>
                    <a:xfrm>
                      <a:off x="5345312" y="27881807"/>
                      <a:ext cx="1761456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" name="Прямая соединительная линия 80">
                      <a:extLst>
                        <a:ext uri="{FF2B5EF4-FFF2-40B4-BE49-F238E27FC236}">
                          <a16:creationId xmlns:a16="http://schemas.microsoft.com/office/drawing/2014/main" id="{6CEC458B-9D80-18B3-5CD6-7F3CEA1178E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226040" y="27881807"/>
                      <a:ext cx="0" cy="1791816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" name="Прямая соединительная линия 81">
                      <a:extLst>
                        <a:ext uri="{FF2B5EF4-FFF2-40B4-BE49-F238E27FC236}">
                          <a16:creationId xmlns:a16="http://schemas.microsoft.com/office/drawing/2014/main" id="{47451548-767F-5901-6663-3C11FFE5743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337200" y="29673623"/>
                      <a:ext cx="377768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" name="Прямая соединительная линия 82">
                      <a:extLst>
                        <a:ext uri="{FF2B5EF4-FFF2-40B4-BE49-F238E27FC236}">
                          <a16:creationId xmlns:a16="http://schemas.microsoft.com/office/drawing/2014/main" id="{04AB9380-B1D4-79DE-3FC0-23335712C31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309792" y="29673623"/>
                      <a:ext cx="0" cy="944488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" name="Прямая соединительная линия 83">
                      <a:extLst>
                        <a:ext uri="{FF2B5EF4-FFF2-40B4-BE49-F238E27FC236}">
                          <a16:creationId xmlns:a16="http://schemas.microsoft.com/office/drawing/2014/main" id="{1FE1B83D-1706-6525-0AA2-512A7B79726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8100172" y="29673623"/>
                      <a:ext cx="0" cy="944488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F32391C9-3A54-4D1D-7371-B111B30E1168}"/>
                    </a:ext>
                  </a:extLst>
                </p:cNvPr>
                <p:cNvSpPr txBox="1"/>
                <p:nvPr/>
              </p:nvSpPr>
              <p:spPr>
                <a:xfrm>
                  <a:off x="9120403" y="26768616"/>
                  <a:ext cx="4926473" cy="9499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i="1" dirty="0"/>
                    <a:t>BRCA2 </a:t>
                  </a:r>
                  <a:r>
                    <a:rPr lang="ru-RU" sz="3600" b="1" i="1" dirty="0"/>
                    <a:t>- ?</a:t>
                  </a:r>
                  <a:endParaRPr lang="en-US" sz="3600" b="1" dirty="0"/>
                </a:p>
              </p:txBody>
            </p:sp>
          </p:grp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38CE3F31-D11D-BFB1-2CCE-B8674FB3EA29}"/>
                  </a:ext>
                </a:extLst>
              </p:cNvPr>
              <p:cNvSpPr txBox="1"/>
              <p:nvPr/>
            </p:nvSpPr>
            <p:spPr>
              <a:xfrm>
                <a:off x="11021158" y="34054015"/>
                <a:ext cx="324326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i="1" dirty="0"/>
                  <a:t>BRCA2</a:t>
                </a:r>
                <a:r>
                  <a:rPr lang="ru-RU" sz="3600" b="1" i="1" dirty="0"/>
                  <a:t> </a:t>
                </a:r>
                <a:r>
                  <a:rPr lang="en-US" sz="3600" b="1" i="1" dirty="0"/>
                  <a:t>mut</a:t>
                </a:r>
                <a:endParaRPr lang="en-US" sz="3600" b="1" dirty="0"/>
              </a:p>
            </p:txBody>
          </p:sp>
        </p:grp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3E6AAC2E-ECA2-6D9F-D36E-DAA91AF5CA11}"/>
              </a:ext>
            </a:extLst>
          </p:cNvPr>
          <p:cNvSpPr txBox="1"/>
          <p:nvPr/>
        </p:nvSpPr>
        <p:spPr>
          <a:xfrm>
            <a:off x="11076756" y="30961691"/>
            <a:ext cx="72088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Родословная пациентки №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9675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4548</TotalTime>
  <Words>563</Words>
  <Application>Microsoft Office PowerPoint</Application>
  <PresentationFormat>Произвольный</PresentationFormat>
  <Paragraphs>54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Company>DreamLair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Vera</cp:lastModifiedBy>
  <cp:revision>19</cp:revision>
  <dcterms:created xsi:type="dcterms:W3CDTF">2024-11-12T14:29:25Z</dcterms:created>
  <dcterms:modified xsi:type="dcterms:W3CDTF">2024-11-18T10:23:26Z</dcterms:modified>
</cp:coreProperties>
</file>