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70AD47"/>
          </p15:clr>
        </p15:guide>
        <p15:guide id="6" orient="horz" pos="845" userDrawn="1">
          <p15:clr>
            <a:srgbClr val="A4A3A4"/>
          </p15:clr>
        </p15:guide>
        <p15:guide id="9" pos="2525" userDrawn="1">
          <p15:clr>
            <a:srgbClr val="70AD47"/>
          </p15:clr>
        </p15:guide>
        <p15:guide id="10" orient="horz" pos="2115" userDrawn="1">
          <p15:clr>
            <a:srgbClr val="A4A3A4"/>
          </p15:clr>
        </p15:guide>
        <p15:guide id="11" orient="horz" pos="119" userDrawn="1">
          <p15:clr>
            <a:srgbClr val="A4A3A4"/>
          </p15:clr>
        </p15:guide>
        <p15:guide id="12" orient="horz" pos="4201" userDrawn="1">
          <p15:clr>
            <a:srgbClr val="A4A3A4"/>
          </p15:clr>
        </p15:guide>
        <p15:guide id="13" pos="2615" userDrawn="1">
          <p15:clr>
            <a:srgbClr val="A4A3A4"/>
          </p15:clr>
        </p15:guide>
        <p15:guide id="14" pos="7525" userDrawn="1">
          <p15:clr>
            <a:srgbClr val="A4A3A4"/>
          </p15:clr>
        </p15:guide>
        <p15:guide id="15" pos="155" userDrawn="1">
          <p15:clr>
            <a:srgbClr val="A4A3A4"/>
          </p15:clr>
        </p15:guide>
        <p15:guide id="17" pos="5013" userDrawn="1">
          <p15:clr>
            <a:srgbClr val="70AD47"/>
          </p15:clr>
        </p15:guide>
        <p15:guide id="18" pos="5110" userDrawn="1">
          <p15:clr>
            <a:srgbClr val="70AD47"/>
          </p15:clr>
        </p15:guide>
        <p15:guide id="19" orient="horz" pos="981" userDrawn="1">
          <p15:clr>
            <a:srgbClr val="A4A3A4"/>
          </p15:clr>
        </p15:guide>
        <p15:guide id="20" orient="horz" pos="2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126"/>
    <a:srgbClr val="E6EFC0"/>
    <a:srgbClr val="048099"/>
    <a:srgbClr val="25C7D9"/>
    <a:srgbClr val="F35C69"/>
    <a:srgbClr val="000000"/>
    <a:srgbClr val="DF2227"/>
    <a:srgbClr val="20BBE3"/>
    <a:srgbClr val="078098"/>
    <a:srgbClr val="4C7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37"/>
  </p:normalViewPr>
  <p:slideViewPr>
    <p:cSldViewPr>
      <p:cViewPr varScale="1">
        <p:scale>
          <a:sx n="103" d="100"/>
          <a:sy n="103" d="100"/>
        </p:scale>
        <p:origin x="688" y="184"/>
      </p:cViewPr>
      <p:guideLst>
        <p:guide pos="3840"/>
        <p:guide orient="horz" pos="845"/>
        <p:guide pos="2525"/>
        <p:guide orient="horz" pos="2115"/>
        <p:guide orient="horz" pos="119"/>
        <p:guide orient="horz" pos="4201"/>
        <p:guide pos="2615"/>
        <p:guide pos="7525"/>
        <p:guide pos="155"/>
        <p:guide pos="5013"/>
        <p:guide pos="5110"/>
        <p:guide orient="horz" pos="981"/>
        <p:guide orient="horz" pos="2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BB5AF-1C81-924D-AD0F-F2E375D2430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354B-E7A9-5043-AEEC-20B98C8DF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124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2354B-E7A9-5043-AEEC-20B98C8DFB3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7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433" y="2372884"/>
            <a:ext cx="11523134" cy="105611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433" y="3621023"/>
            <a:ext cx="11523134" cy="105611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0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1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713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5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433" y="357718"/>
            <a:ext cx="11523134" cy="86730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478349"/>
            <a:ext cx="11523134" cy="4165747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816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1320483" rtl="0" eaLnBrk="1" latinLnBrk="0" hangingPunct="1">
        <a:spcBef>
          <a:spcPct val="0"/>
        </a:spcBef>
        <a:buNone/>
        <a:defRPr sz="5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20483" rtl="0" eaLnBrk="1" latinLnBrk="0" hangingPunct="1">
        <a:spcBef>
          <a:spcPct val="20000"/>
        </a:spcBef>
        <a:buFont typeface="Arial" panose="020B0604020202020204" pitchFamily="34" charset="0"/>
        <a:buNone/>
        <a:defRPr sz="2831" kern="1200">
          <a:solidFill>
            <a:schemeClr val="tx1"/>
          </a:solidFill>
          <a:latin typeface="+mn-lt"/>
          <a:ea typeface="+mn-ea"/>
          <a:cs typeface="+mn-cs"/>
        </a:defRPr>
      </a:lvl1pPr>
      <a:lvl2pPr marL="1072892" indent="-41265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2pPr>
      <a:lvl3pPr marL="1650604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3pPr>
      <a:lvl4pPr marL="2310845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4pPr>
      <a:lvl5pPr marL="2971086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»"/>
        <a:defRPr sz="2831" kern="1200">
          <a:solidFill>
            <a:schemeClr val="tx1"/>
          </a:solidFill>
          <a:latin typeface="+mn-lt"/>
          <a:ea typeface="+mn-ea"/>
          <a:cs typeface="+mn-cs"/>
        </a:defRPr>
      </a:lvl5pPr>
      <a:lvl6pPr marL="3631328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6pPr>
      <a:lvl7pPr marL="4291569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7pPr>
      <a:lvl8pPr marL="4951811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8pPr>
      <a:lvl9pPr marL="5612052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60242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320483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3pPr>
      <a:lvl4pPr marL="1980724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40966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301207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961449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62169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281931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43523-0896-3784-E223-24517D316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id="{64960031-FB7B-2EF1-59B6-DB29D1FF9EA0}"/>
              </a:ext>
            </a:extLst>
          </p:cNvPr>
          <p:cNvSpPr/>
          <p:nvPr/>
        </p:nvSpPr>
        <p:spPr>
          <a:xfrm>
            <a:off x="8198100" y="3077226"/>
            <a:ext cx="3454296" cy="2412893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id="{39B630DA-110B-D379-F659-F2191B949AB8}"/>
              </a:ext>
            </a:extLst>
          </p:cNvPr>
          <p:cNvSpPr/>
          <p:nvPr/>
        </p:nvSpPr>
        <p:spPr>
          <a:xfrm>
            <a:off x="7822979" y="1437254"/>
            <a:ext cx="3829417" cy="1216281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id="{804B8F12-A3F1-00A7-E14B-4CEB13457D64}"/>
              </a:ext>
            </a:extLst>
          </p:cNvPr>
          <p:cNvSpPr/>
          <p:nvPr/>
        </p:nvSpPr>
        <p:spPr>
          <a:xfrm>
            <a:off x="4757985" y="1521922"/>
            <a:ext cx="2719109" cy="1180916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53DFDE05-FFDE-E277-2C30-F66DC5EC6414}"/>
              </a:ext>
            </a:extLst>
          </p:cNvPr>
          <p:cNvSpPr/>
          <p:nvPr/>
        </p:nvSpPr>
        <p:spPr>
          <a:xfrm>
            <a:off x="221766" y="1501117"/>
            <a:ext cx="4434073" cy="1201484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 dirty="0"/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56395220-5147-F4F5-796E-B0DABEDB2D6F}"/>
              </a:ext>
            </a:extLst>
          </p:cNvPr>
          <p:cNvSpPr/>
          <p:nvPr/>
        </p:nvSpPr>
        <p:spPr>
          <a:xfrm>
            <a:off x="227519" y="2813723"/>
            <a:ext cx="7876986" cy="3830422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22D2B7DE-F031-8716-A8D6-C1F80201D933}"/>
              </a:ext>
            </a:extLst>
          </p:cNvPr>
          <p:cNvSpPr/>
          <p:nvPr/>
        </p:nvSpPr>
        <p:spPr>
          <a:xfrm>
            <a:off x="8134812" y="5664261"/>
            <a:ext cx="3790315" cy="892690"/>
          </a:xfrm>
          <a:prstGeom prst="roundRect">
            <a:avLst>
              <a:gd name="adj" fmla="val 8594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1AE77ED5-791E-4508-7B97-C8F3E2DE0F55}"/>
              </a:ext>
            </a:extLst>
          </p:cNvPr>
          <p:cNvSpPr/>
          <p:nvPr/>
        </p:nvSpPr>
        <p:spPr>
          <a:xfrm>
            <a:off x="2270878" y="188912"/>
            <a:ext cx="7641546" cy="1152525"/>
          </a:xfrm>
          <a:prstGeom prst="roundRect">
            <a:avLst>
              <a:gd name="adj" fmla="val 11548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5E91081-42BD-30AE-B6D6-5C75379FE3ED}"/>
              </a:ext>
            </a:extLst>
          </p:cNvPr>
          <p:cNvSpPr/>
          <p:nvPr/>
        </p:nvSpPr>
        <p:spPr>
          <a:xfrm>
            <a:off x="266873" y="6565407"/>
            <a:ext cx="11686686" cy="103681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46" tIns="66022" rIns="132046" bIns="66022" rtlCol="0" anchor="ctr"/>
          <a:lstStyle/>
          <a:p>
            <a:pPr algn="ctr"/>
            <a:endParaRPr lang="ru-RU" sz="2585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F77136DE-C123-CB80-3625-49C83A6D0616}"/>
              </a:ext>
            </a:extLst>
          </p:cNvPr>
          <p:cNvSpPr/>
          <p:nvPr/>
        </p:nvSpPr>
        <p:spPr>
          <a:xfrm>
            <a:off x="232103" y="1335138"/>
            <a:ext cx="1430895" cy="30777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Актуальность</a:t>
            </a:r>
            <a:endParaRPr lang="ru-RU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597B98-5C27-A142-801B-3A59EB8E501A}"/>
              </a:ext>
            </a:extLst>
          </p:cNvPr>
          <p:cNvSpPr txBox="1"/>
          <p:nvPr/>
        </p:nvSpPr>
        <p:spPr>
          <a:xfrm>
            <a:off x="8123047" y="5725885"/>
            <a:ext cx="38414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</a:rPr>
              <a:t>Евдокимова Юлия Владимировна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 err="1">
                <a:solidFill>
                  <a:schemeClr val="bg1"/>
                </a:solidFill>
              </a:rPr>
              <a:t>yu.yevdokimova@mail.ru</a:t>
            </a:r>
            <a:r>
              <a:rPr lang="ru-RU" sz="11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ru-RU" sz="1100" dirty="0">
                <a:solidFill>
                  <a:schemeClr val="bg1"/>
                </a:solidFill>
              </a:rPr>
              <a:t>Кафедра онкологии, детской онкологии и лучевой терапии ФГБОУ ВО </a:t>
            </a:r>
            <a:r>
              <a:rPr lang="ru-RU" sz="1100" dirty="0" err="1">
                <a:solidFill>
                  <a:schemeClr val="bg1"/>
                </a:solidFill>
              </a:rPr>
              <a:t>СПбГПМУ</a:t>
            </a:r>
            <a:r>
              <a:rPr lang="ru-RU" sz="1100" dirty="0">
                <a:solidFill>
                  <a:schemeClr val="bg1"/>
                </a:solidFill>
              </a:rPr>
              <a:t> Минздрава России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C2AE1E-1F68-F8C5-A68E-E3F5DF9AB99E}"/>
              </a:ext>
            </a:extLst>
          </p:cNvPr>
          <p:cNvSpPr txBox="1"/>
          <p:nvPr/>
        </p:nvSpPr>
        <p:spPr>
          <a:xfrm>
            <a:off x="2270878" y="106770"/>
            <a:ext cx="7674815" cy="1021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400" b="1" i="1" dirty="0">
                <a:solidFill>
                  <a:schemeClr val="bg1"/>
                </a:solidFill>
              </a:rPr>
              <a:t>Клинический случай </a:t>
            </a:r>
            <a:r>
              <a:rPr lang="ru-RU" sz="1400" b="1" i="1" dirty="0" err="1">
                <a:solidFill>
                  <a:schemeClr val="bg1"/>
                </a:solidFill>
              </a:rPr>
              <a:t>веноокклюзионной</a:t>
            </a:r>
            <a:r>
              <a:rPr lang="ru-RU" sz="1400" b="1" i="1" dirty="0">
                <a:solidFill>
                  <a:schemeClr val="bg1"/>
                </a:solidFill>
              </a:rPr>
              <a:t> болезни печени, ассоциированной с применением актиномицина </a:t>
            </a:r>
            <a:r>
              <a:rPr lang="en-US" sz="1400" b="1" i="1" dirty="0">
                <a:solidFill>
                  <a:schemeClr val="bg1"/>
                </a:solidFill>
              </a:rPr>
              <a:t>D</a:t>
            </a:r>
            <a:r>
              <a:rPr lang="ru-RU" sz="1400" b="1" i="1" dirty="0">
                <a:solidFill>
                  <a:schemeClr val="bg1"/>
                </a:solidFill>
              </a:rPr>
              <a:t>, у пациента с опухолью </a:t>
            </a:r>
            <a:r>
              <a:rPr lang="ru-RU" sz="1400" b="1" i="1" dirty="0" err="1">
                <a:solidFill>
                  <a:schemeClr val="bg1"/>
                </a:solidFill>
              </a:rPr>
              <a:t>Вилмса</a:t>
            </a:r>
            <a:endParaRPr lang="ru-RU" sz="1400" b="1" i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ru-RU" sz="1400" b="1" i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6E8F0C-DB83-DE0C-D0EC-E0B696CD09A6}"/>
              </a:ext>
            </a:extLst>
          </p:cNvPr>
          <p:cNvSpPr txBox="1"/>
          <p:nvPr/>
        </p:nvSpPr>
        <p:spPr>
          <a:xfrm>
            <a:off x="2931540" y="1062145"/>
            <a:ext cx="5695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00" b="1" i="1" baseline="30000" dirty="0">
                <a:solidFill>
                  <a:schemeClr val="bg1"/>
                </a:solidFill>
              </a:rPr>
              <a:t>1</a:t>
            </a:r>
            <a:r>
              <a:rPr lang="ru-RU" sz="700" b="1" i="1" dirty="0">
                <a:solidFill>
                  <a:schemeClr val="bg1"/>
                </a:solidFill>
              </a:rPr>
              <a:t>кафедра онкологии, детской онкологии и лучевой терапии ФГБОУ ВО </a:t>
            </a:r>
            <a:r>
              <a:rPr lang="ru-RU" sz="700" b="1" i="1" dirty="0" err="1">
                <a:solidFill>
                  <a:schemeClr val="bg1"/>
                </a:solidFill>
              </a:rPr>
              <a:t>СПбГПМУ</a:t>
            </a:r>
            <a:r>
              <a:rPr lang="ru-RU" sz="700" b="1" i="1" dirty="0">
                <a:solidFill>
                  <a:schemeClr val="bg1"/>
                </a:solidFill>
              </a:rPr>
              <a:t> Минздрава России, Санкт-Петербург</a:t>
            </a:r>
            <a:endParaRPr lang="ru-RU" sz="700" dirty="0">
              <a:solidFill>
                <a:schemeClr val="bg1"/>
              </a:solidFill>
            </a:endParaRPr>
          </a:p>
          <a:p>
            <a:r>
              <a:rPr lang="ru-RU" sz="700" b="1" i="1" baseline="30000" dirty="0">
                <a:solidFill>
                  <a:schemeClr val="bg1"/>
                </a:solidFill>
              </a:rPr>
              <a:t>2 </a:t>
            </a:r>
            <a:r>
              <a:rPr lang="ru-RU" sz="700" b="1" i="1" dirty="0">
                <a:solidFill>
                  <a:schemeClr val="bg1"/>
                </a:solidFill>
              </a:rPr>
              <a:t>онкогематологическое отделение для детей ФГБОУ ВО </a:t>
            </a:r>
            <a:r>
              <a:rPr lang="ru-RU" sz="700" b="1" i="1" dirty="0" err="1">
                <a:solidFill>
                  <a:schemeClr val="bg1"/>
                </a:solidFill>
              </a:rPr>
              <a:t>СПбГПМУ</a:t>
            </a:r>
            <a:r>
              <a:rPr lang="ru-RU" sz="700" b="1" i="1" dirty="0">
                <a:solidFill>
                  <a:schemeClr val="bg1"/>
                </a:solidFill>
              </a:rPr>
              <a:t> МЗ России, Санкт-Петербург</a:t>
            </a:r>
            <a:endParaRPr lang="ru-RU" sz="7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2983A6-B487-690B-A8E3-45229D0C7806}"/>
              </a:ext>
            </a:extLst>
          </p:cNvPr>
          <p:cNvSpPr/>
          <p:nvPr/>
        </p:nvSpPr>
        <p:spPr>
          <a:xfrm>
            <a:off x="9912424" y="101291"/>
            <a:ext cx="2012704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23" dirty="0">
                <a:solidFill>
                  <a:schemeClr val="tx1"/>
                </a:solidFill>
              </a:rPr>
              <a:t>лого</a:t>
            </a:r>
            <a:br>
              <a:rPr lang="ru-RU" sz="1723" dirty="0">
                <a:solidFill>
                  <a:schemeClr val="tx1"/>
                </a:solidFill>
              </a:rPr>
            </a:br>
            <a:r>
              <a:rPr lang="ru-RU" sz="1723" dirty="0">
                <a:solidFill>
                  <a:schemeClr val="tx1"/>
                </a:solidFill>
              </a:rPr>
              <a:t>учреждения</a:t>
            </a: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DD523B77-A064-49B9-24CA-8AB05DB4C1DD}"/>
              </a:ext>
            </a:extLst>
          </p:cNvPr>
          <p:cNvSpPr/>
          <p:nvPr/>
        </p:nvSpPr>
        <p:spPr>
          <a:xfrm>
            <a:off x="4754153" y="1357270"/>
            <a:ext cx="1518943" cy="31040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Цели и задачи</a:t>
            </a: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9DDF0B92-A15D-88CB-2838-8CCDCC492947}"/>
              </a:ext>
            </a:extLst>
          </p:cNvPr>
          <p:cNvSpPr/>
          <p:nvPr/>
        </p:nvSpPr>
        <p:spPr>
          <a:xfrm>
            <a:off x="7822980" y="1367881"/>
            <a:ext cx="2077369" cy="307777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Материалы и методы</a:t>
            </a: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46E7AAE7-D04B-CB1A-ED4E-4FE33A9D12F3}"/>
              </a:ext>
            </a:extLst>
          </p:cNvPr>
          <p:cNvSpPr/>
          <p:nvPr/>
        </p:nvSpPr>
        <p:spPr>
          <a:xfrm>
            <a:off x="297653" y="2730412"/>
            <a:ext cx="1294557" cy="331990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Результаты</a:t>
            </a: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D2D5046B-04B2-AC28-484A-AA2644A192AF}"/>
              </a:ext>
            </a:extLst>
          </p:cNvPr>
          <p:cNvSpPr/>
          <p:nvPr/>
        </p:nvSpPr>
        <p:spPr>
          <a:xfrm>
            <a:off x="8185322" y="2793868"/>
            <a:ext cx="1352109" cy="342116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Выводы</a:t>
            </a:r>
            <a:endParaRPr lang="ru-RU" sz="1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CD11BB-4424-3B04-9F45-477B771E0B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3" t="21290" r="11883" b="23634"/>
          <a:stretch>
            <a:fillRect/>
          </a:stretch>
        </p:blipFill>
        <p:spPr>
          <a:xfrm>
            <a:off x="266872" y="188913"/>
            <a:ext cx="1853426" cy="1000211"/>
          </a:xfrm>
          <a:prstGeom prst="rect">
            <a:avLst/>
          </a:prstGeom>
        </p:spPr>
      </p:pic>
      <p:pic>
        <p:nvPicPr>
          <p:cNvPr id="2" name="Picture 2" descr="Санкт-Петербургский государственный педиатрический ...">
            <a:extLst>
              <a:ext uri="{FF2B5EF4-FFF2-40B4-BE49-F238E27FC236}">
                <a16:creationId xmlns:a16="http://schemas.microsoft.com/office/drawing/2014/main" id="{837EBB42-9D61-854B-A9A0-D662CC03A5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44" t="14924" r="24550" b="16402"/>
          <a:stretch>
            <a:fillRect/>
          </a:stretch>
        </p:blipFill>
        <p:spPr bwMode="auto">
          <a:xfrm>
            <a:off x="10183589" y="219489"/>
            <a:ext cx="1393016" cy="97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4A9C9F4-2280-122C-7FDE-F75E4C8F6AD2}"/>
              </a:ext>
            </a:extLst>
          </p:cNvPr>
          <p:cNvSpPr txBox="1"/>
          <p:nvPr/>
        </p:nvSpPr>
        <p:spPr>
          <a:xfrm>
            <a:off x="1848086" y="797796"/>
            <a:ext cx="76748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>
                <a:solidFill>
                  <a:schemeClr val="bg1"/>
                </a:solidFill>
              </a:rPr>
              <a:t>Евдокимова Ю.В</a:t>
            </a:r>
            <a:r>
              <a:rPr lang="ru-RU" sz="1050" baseline="30000" dirty="0">
                <a:solidFill>
                  <a:schemeClr val="bg1"/>
                </a:solidFill>
              </a:rPr>
              <a:t>1</a:t>
            </a:r>
            <a:r>
              <a:rPr lang="ru-RU" sz="1050" dirty="0">
                <a:solidFill>
                  <a:schemeClr val="bg1"/>
                </a:solidFill>
              </a:rPr>
              <a:t>., </a:t>
            </a:r>
            <a:r>
              <a:rPr lang="ru-RU" sz="1050" dirty="0" err="1">
                <a:solidFill>
                  <a:schemeClr val="bg1"/>
                </a:solidFill>
              </a:rPr>
              <a:t>Матченкова</a:t>
            </a:r>
            <a:r>
              <a:rPr lang="ru-RU" sz="1050" dirty="0">
                <a:solidFill>
                  <a:schemeClr val="bg1"/>
                </a:solidFill>
              </a:rPr>
              <a:t> Н.В</a:t>
            </a:r>
            <a:r>
              <a:rPr lang="ru-RU" sz="1050" baseline="30000" dirty="0">
                <a:solidFill>
                  <a:schemeClr val="bg1"/>
                </a:solidFill>
              </a:rPr>
              <a:t>.2,</a:t>
            </a:r>
            <a:r>
              <a:rPr lang="ru-RU" sz="1050" dirty="0">
                <a:solidFill>
                  <a:schemeClr val="bg1"/>
                </a:solidFill>
              </a:rPr>
              <a:t> Силков В. Б</a:t>
            </a:r>
            <a:r>
              <a:rPr lang="ru-RU" sz="1050" baseline="30000" dirty="0">
                <a:solidFill>
                  <a:schemeClr val="bg1"/>
                </a:solidFill>
              </a:rPr>
              <a:t>.1,2 </a:t>
            </a:r>
            <a:r>
              <a:rPr lang="ru-RU" sz="1050" dirty="0">
                <a:solidFill>
                  <a:schemeClr val="bg1"/>
                </a:solidFill>
              </a:rPr>
              <a:t>,Кондратьев Г.В</a:t>
            </a:r>
            <a:r>
              <a:rPr lang="ru-RU" sz="1050" baseline="30000" dirty="0">
                <a:solidFill>
                  <a:schemeClr val="bg1"/>
                </a:solidFill>
              </a:rPr>
              <a:t>.1</a:t>
            </a:r>
            <a:r>
              <a:rPr lang="ru-RU" sz="1050" dirty="0">
                <a:solidFill>
                  <a:schemeClr val="bg1"/>
                </a:solidFill>
              </a:rPr>
              <a:t>, Кулева С. А.</a:t>
            </a:r>
            <a:r>
              <a:rPr lang="ru-RU" sz="1050" baseline="30000" dirty="0">
                <a:solidFill>
                  <a:schemeClr val="bg1"/>
                </a:solidFill>
              </a:rPr>
              <a:t>1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822770BF-4A36-7B9A-13FE-F0D12C833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34" y="1517362"/>
            <a:ext cx="4549729" cy="121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2199" rIns="0" bIns="122199" numCol="1" anchor="ctr" anchorCtr="0" compatLnSpc="1">
            <a:prstTxWarp prst="textNoShape">
              <a:avLst/>
            </a:prstTxWarp>
            <a:spAutoFit/>
          </a:bodyPr>
          <a:lstStyle/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Частота ВОБ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у пациентов онкогематологического профиля: </a:t>
            </a: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3–15%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.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Классическая триада симптомов: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болезненная </a:t>
            </a:r>
            <a:r>
              <a:rPr kumimoji="0" lang="ru-RU" altLang="ru-RU" sz="9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гепатомегалия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, гипербилирубинемия, патологическая прибавка веса (за счет задержки жидкости).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Патогенез: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токсическое повреждение эндотелия печеночных </a:t>
            </a:r>
            <a:r>
              <a:rPr kumimoji="0" lang="ru-RU" altLang="ru-RU" sz="9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синусоидов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.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ВОБ при солидных опухолях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(</a:t>
            </a:r>
            <a:r>
              <a:rPr kumimoji="0" lang="ru-RU" altLang="ru-RU" sz="9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нефробластома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, </a:t>
            </a:r>
            <a:r>
              <a:rPr kumimoji="0" lang="ru-RU" altLang="ru-RU" sz="9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рабдомиосаркома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) связана с </a:t>
            </a: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актиномицином </a:t>
            </a:r>
            <a:r>
              <a:rPr kumimoji="0" lang="ru-RU" altLang="ru-RU" sz="900" b="1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D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022C7932-7F22-BEB3-6A16-D36AD62FC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1974" y="1775891"/>
            <a:ext cx="269511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Изучить и описать случай </a:t>
            </a:r>
            <a:r>
              <a:rPr kumimoji="0" lang="ru-RU" altLang="ru-RU" sz="105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веноокклюзионной</a:t>
            </a: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болезни печени на фоне терапии актиномицином </a:t>
            </a:r>
            <a:r>
              <a:rPr kumimoji="0" lang="ru-RU" altLang="ru-RU" sz="105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D</a:t>
            </a: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у пациента с опухолью </a:t>
            </a:r>
            <a:r>
              <a:rPr kumimoji="0" lang="ru-RU" altLang="ru-RU" sz="105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Вилмса</a:t>
            </a: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.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AF5F1F83-1112-0E4D-3FAE-007BC04F7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9449" y="1572736"/>
            <a:ext cx="3802947" cy="121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2199" rIns="0" bIns="122199" numCol="1" anchor="ctr" anchorCtr="0" compatLnSpc="1">
            <a:prstTxWarp prst="textNoShape">
              <a:avLst/>
            </a:prstTxWarp>
            <a:spAutoFit/>
          </a:bodyPr>
          <a:lstStyle/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Пациент: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мальчик, 3 года.</a:t>
            </a: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Диагноз: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опухоль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Вилмса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слева, локальная стадия I–III.</a:t>
            </a: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Терапия: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неоадъювантная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химиотерапия по схеме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винкристин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+ актиномицин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D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.</a:t>
            </a: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Срок развития ВОБ: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после 2-го введения актиномицина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D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(4-я неделя протокола).</a:t>
            </a:r>
          </a:p>
        </p:txBody>
      </p:sp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0CCD37C9-1618-4F2D-F6B5-516BCCB75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448017"/>
              </p:ext>
            </p:extLst>
          </p:nvPr>
        </p:nvGraphicFramePr>
        <p:xfrm>
          <a:off x="297653" y="3140968"/>
          <a:ext cx="2633888" cy="333913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16944">
                  <a:extLst>
                    <a:ext uri="{9D8B030D-6E8A-4147-A177-3AD203B41FA5}">
                      <a16:colId xmlns:a16="http://schemas.microsoft.com/office/drawing/2014/main" val="1697976133"/>
                    </a:ext>
                  </a:extLst>
                </a:gridCol>
                <a:gridCol w="1316944">
                  <a:extLst>
                    <a:ext uri="{9D8B030D-6E8A-4147-A177-3AD203B41FA5}">
                      <a16:colId xmlns:a16="http://schemas.microsoft.com/office/drawing/2014/main" val="441192001"/>
                    </a:ext>
                  </a:extLst>
                </a:gridCol>
              </a:tblGrid>
              <a:tr h="3420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800" b="1" i="1" dirty="0">
                          <a:effectLst/>
                          <a:latin typeface="+mj-lt"/>
                        </a:rPr>
                        <a:t>Симптом/признак</a:t>
                      </a:r>
                    </a:p>
                  </a:txBody>
                  <a:tcPr marL="41404" marR="69007" marT="43129" marB="43129" anchor="ctr">
                    <a:solidFill>
                      <a:srgbClr val="E02126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800" b="1" i="1" dirty="0">
                          <a:effectLst/>
                          <a:latin typeface="+mj-lt"/>
                        </a:rPr>
                        <a:t>Данные пациента</a:t>
                      </a:r>
                    </a:p>
                  </a:txBody>
                  <a:tcPr marL="69007" marR="69007" marT="43129" marB="43129" anchor="ctr">
                    <a:solidFill>
                      <a:srgbClr val="E02126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030973"/>
                  </a:ext>
                </a:extLst>
              </a:tr>
              <a:tr h="29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  <a:latin typeface="+mj-lt"/>
                        </a:rPr>
                        <a:t>Гепатомегалия</a:t>
                      </a:r>
                      <a:endParaRPr lang="ru-RU" sz="80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  <a:latin typeface="+mj-lt"/>
                        </a:rPr>
                        <a:t>Нарастающая, болезненная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3251777870"/>
                  </a:ext>
                </a:extLst>
              </a:tr>
              <a:tr h="3703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 dirty="0">
                          <a:effectLst/>
                          <a:latin typeface="+mj-lt"/>
                        </a:rPr>
                        <a:t>Гипербилирубинемия</a:t>
                      </a:r>
                      <a:endParaRPr lang="ru-RU" sz="800" dirty="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до 39,6 мкмоль/л (непрямая фракция)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3662574993"/>
                  </a:ext>
                </a:extLst>
              </a:tr>
              <a:tr h="29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  <a:latin typeface="+mj-lt"/>
                        </a:rPr>
                        <a:t>Прибавка веса</a:t>
                      </a:r>
                      <a:endParaRPr lang="ru-RU" sz="80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  <a:latin typeface="+mj-lt"/>
                        </a:rPr>
                        <a:t>&gt;5% от исходной массы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3254683943"/>
                  </a:ext>
                </a:extLst>
              </a:tr>
              <a:tr h="2335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  <a:latin typeface="+mj-lt"/>
                        </a:rPr>
                        <a:t>Асцит</a:t>
                      </a:r>
                      <a:endParaRPr lang="ru-RU" sz="80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  <a:latin typeface="+mj-lt"/>
                        </a:rPr>
                        <a:t>Подтвержден при КТ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1388514095"/>
                  </a:ext>
                </a:extLst>
              </a:tr>
              <a:tr h="483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  <a:latin typeface="+mj-lt"/>
                        </a:rPr>
                        <a:t>Нарушение белоксинтетической функции</a:t>
                      </a:r>
                      <a:endParaRPr lang="ru-RU" sz="80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 err="1">
                          <a:effectLst/>
                          <a:latin typeface="+mj-lt"/>
                        </a:rPr>
                        <a:t>Гипоальбуминемия</a:t>
                      </a:r>
                      <a:r>
                        <a:rPr lang="ru-RU" sz="800" dirty="0">
                          <a:effectLst/>
                          <a:latin typeface="+mj-lt"/>
                        </a:rPr>
                        <a:t>, снижение общего белка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1624065359"/>
                  </a:ext>
                </a:extLst>
              </a:tr>
              <a:tr h="483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  <a:latin typeface="+mj-lt"/>
                        </a:rPr>
                        <a:t>Коагулопатия</a:t>
                      </a:r>
                      <a:endParaRPr lang="ru-RU" sz="80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  <a:latin typeface="+mj-lt"/>
                        </a:rPr>
                        <a:t>Вторичная, дефицит витамин-К-зависимых факторов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2037274447"/>
                  </a:ext>
                </a:extLst>
              </a:tr>
              <a:tr h="3530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  <a:latin typeface="+mj-lt"/>
                        </a:rPr>
                        <a:t>Тромбоцитопения</a:t>
                      </a:r>
                      <a:endParaRPr lang="ru-RU" sz="80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  <a:latin typeface="+mj-lt"/>
                        </a:rPr>
                        <a:t>Рефрактерная к трансфузиям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904536222"/>
                  </a:ext>
                </a:extLst>
              </a:tr>
              <a:tr h="4088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 dirty="0">
                          <a:effectLst/>
                          <a:latin typeface="+mj-lt"/>
                        </a:rPr>
                        <a:t>КТ-признаки</a:t>
                      </a:r>
                      <a:endParaRPr lang="ru-RU" sz="800" dirty="0">
                        <a:effectLst/>
                        <a:latin typeface="+mj-lt"/>
                      </a:endParaRPr>
                    </a:p>
                  </a:txBody>
                  <a:tcPr marL="41404" marR="69007" marT="43129" marB="431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 err="1">
                          <a:effectLst/>
                          <a:latin typeface="+mj-lt"/>
                        </a:rPr>
                        <a:t>Гепатомегалия</a:t>
                      </a:r>
                      <a:r>
                        <a:rPr lang="ru-RU" sz="800" dirty="0">
                          <a:effectLst/>
                          <a:latin typeface="+mj-lt"/>
                        </a:rPr>
                        <a:t>, </a:t>
                      </a:r>
                      <a:r>
                        <a:rPr lang="ru-RU" sz="800" dirty="0" err="1">
                          <a:effectLst/>
                          <a:latin typeface="+mj-lt"/>
                        </a:rPr>
                        <a:t>перипортальный</a:t>
                      </a:r>
                      <a:r>
                        <a:rPr lang="ru-RU" sz="800" dirty="0">
                          <a:effectLst/>
                          <a:latin typeface="+mj-lt"/>
                        </a:rPr>
                        <a:t> отек, асцит</a:t>
                      </a:r>
                    </a:p>
                  </a:txBody>
                  <a:tcPr marL="69007" marR="41404" marT="43129" marB="43129" anchor="ctr"/>
                </a:tc>
                <a:extLst>
                  <a:ext uri="{0D108BD9-81ED-4DB2-BD59-A6C34878D82A}">
                    <a16:rowId xmlns:a16="http://schemas.microsoft.com/office/drawing/2014/main" val="3338776637"/>
                  </a:ext>
                </a:extLst>
              </a:tr>
            </a:tbl>
          </a:graphicData>
        </a:graphic>
      </p:graphicFrame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2C51B8A4-BC30-BC5C-4468-361C40E4B4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t="18085" r="14126"/>
          <a:stretch>
            <a:fillRect/>
          </a:stretch>
        </p:blipFill>
        <p:spPr>
          <a:xfrm>
            <a:off x="3025136" y="2815292"/>
            <a:ext cx="2223383" cy="1387706"/>
          </a:xfrm>
          <a:prstGeom prst="rect">
            <a:avLst/>
          </a:prstGeom>
        </p:spPr>
      </p:pic>
      <p:sp>
        <p:nvSpPr>
          <p:cNvPr id="37" name="Rectangle 8">
            <a:extLst>
              <a:ext uri="{FF2B5EF4-FFF2-40B4-BE49-F238E27FC236}">
                <a16:creationId xmlns:a16="http://schemas.microsoft.com/office/drawing/2014/main" id="{5BE349F7-BE0F-9A05-5099-C80735325B36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997091" y="4236608"/>
            <a:ext cx="2307249" cy="785394"/>
          </a:xfrm>
          <a:prstGeom prst="rect">
            <a:avLst/>
          </a:prstGeom>
          <a:noFill/>
          <a:ln w="12700">
            <a:solidFill>
              <a:srgbClr val="E0212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2199" rIns="0" bIns="12219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700" b="1" i="0" u="none" strike="noStrike" cap="none" normalizeH="0" baseline="0" dirty="0">
                <a:solidFill>
                  <a:srgbClr val="0F1115"/>
                </a:solidFill>
                <a:effectLst/>
                <a:latin typeface="+mj-lt"/>
              </a:rPr>
              <a:t>Проведенное лечение:</a:t>
            </a:r>
            <a:endParaRPr kumimoji="0" lang="ru-RU" altLang="ru-RU" sz="700" b="0" i="0" u="none" strike="noStrike" cap="none" normalizeH="0" baseline="0" dirty="0"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700" b="0" i="0" u="none" strike="noStrike" cap="none" normalizeH="0" baseline="0" dirty="0">
                <a:solidFill>
                  <a:srgbClr val="0F1115"/>
                </a:solidFill>
                <a:effectLst/>
                <a:latin typeface="+mj-lt"/>
              </a:rPr>
              <a:t>Рестрикция жидкости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700" b="0" i="0" u="none" strike="noStrike" cap="none" normalizeH="0" baseline="0" dirty="0">
                <a:solidFill>
                  <a:srgbClr val="0F1115"/>
                </a:solidFill>
                <a:effectLst/>
                <a:latin typeface="+mj-lt"/>
              </a:rPr>
              <a:t>20% альбумин (коррекция </a:t>
            </a:r>
            <a:r>
              <a:rPr kumimoji="0" lang="ru-RU" altLang="ru-RU" sz="700" b="0" i="0" u="none" strike="noStrike" cap="none" normalizeH="0" baseline="0" dirty="0" err="1">
                <a:solidFill>
                  <a:srgbClr val="0F1115"/>
                </a:solidFill>
                <a:effectLst/>
                <a:latin typeface="+mj-lt"/>
              </a:rPr>
              <a:t>гипоальбуминемии</a:t>
            </a:r>
            <a:r>
              <a:rPr kumimoji="0" lang="ru-RU" altLang="ru-RU" sz="700" b="0" i="0" u="none" strike="noStrike" cap="none" normalizeH="0" baseline="0" dirty="0">
                <a:solidFill>
                  <a:srgbClr val="0F1115"/>
                </a:solidFill>
                <a:effectLst/>
                <a:latin typeface="+mj-lt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700" b="0" i="0" u="none" strike="noStrike" cap="none" normalizeH="0" baseline="0" dirty="0" err="1">
                <a:solidFill>
                  <a:srgbClr val="0F1115"/>
                </a:solidFill>
                <a:effectLst/>
                <a:latin typeface="+mj-lt"/>
              </a:rPr>
              <a:t>Викасол</a:t>
            </a:r>
            <a:r>
              <a:rPr kumimoji="0" lang="ru-RU" altLang="ru-RU" sz="700" b="0" i="0" u="none" strike="noStrike" cap="none" normalizeH="0" baseline="0" dirty="0">
                <a:solidFill>
                  <a:srgbClr val="0F1115"/>
                </a:solidFill>
                <a:effectLst/>
                <a:latin typeface="+mj-lt"/>
              </a:rPr>
              <a:t> (дефицит витамин-К-зависимых факторов)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700" b="0" i="0" u="none" strike="noStrike" cap="none" normalizeH="0" baseline="0" dirty="0">
                <a:solidFill>
                  <a:srgbClr val="0F1115"/>
                </a:solidFill>
                <a:effectLst/>
                <a:latin typeface="+mj-lt"/>
              </a:rPr>
              <a:t>Короткий курс глюкокортикоидов</a:t>
            </a:r>
          </a:p>
        </p:txBody>
      </p:sp>
      <p:graphicFrame>
        <p:nvGraphicFramePr>
          <p:cNvPr id="38" name="Таблица 37">
            <a:extLst>
              <a:ext uri="{FF2B5EF4-FFF2-40B4-BE49-F238E27FC236}">
                <a16:creationId xmlns:a16="http://schemas.microsoft.com/office/drawing/2014/main" id="{354EE2B2-9BD2-191C-A2AE-E4A50398C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36694"/>
              </p:ext>
            </p:extLst>
          </p:nvPr>
        </p:nvGraphicFramePr>
        <p:xfrm>
          <a:off x="5411046" y="3002006"/>
          <a:ext cx="2456512" cy="34915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56962">
                  <a:extLst>
                    <a:ext uri="{9D8B030D-6E8A-4147-A177-3AD203B41FA5}">
                      <a16:colId xmlns:a16="http://schemas.microsoft.com/office/drawing/2014/main" val="3402904539"/>
                    </a:ext>
                  </a:extLst>
                </a:gridCol>
                <a:gridCol w="827018">
                  <a:extLst>
                    <a:ext uri="{9D8B030D-6E8A-4147-A177-3AD203B41FA5}">
                      <a16:colId xmlns:a16="http://schemas.microsoft.com/office/drawing/2014/main" val="4255387688"/>
                    </a:ext>
                  </a:extLst>
                </a:gridCol>
                <a:gridCol w="872532">
                  <a:extLst>
                    <a:ext uri="{9D8B030D-6E8A-4147-A177-3AD203B41FA5}">
                      <a16:colId xmlns:a16="http://schemas.microsoft.com/office/drawing/2014/main" val="3268001125"/>
                    </a:ext>
                  </a:extLst>
                </a:gridCol>
              </a:tblGrid>
              <a:tr h="391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800" b="1" i="1" dirty="0">
                          <a:effectLst/>
                        </a:rPr>
                        <a:t>Показатель</a:t>
                      </a:r>
                    </a:p>
                  </a:txBody>
                  <a:tcPr marL="55827" marR="93044" marT="58153" marB="58153" anchor="ctr">
                    <a:solidFill>
                      <a:srgbClr val="E02126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800" b="1" i="1" dirty="0">
                          <a:effectLst/>
                        </a:rPr>
                        <a:t>До лечения (пик)</a:t>
                      </a:r>
                    </a:p>
                  </a:txBody>
                  <a:tcPr marL="93044" marR="93044" marT="58153" marB="58153" anchor="ctr">
                    <a:solidFill>
                      <a:srgbClr val="E02126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800" b="1" i="1" dirty="0">
                          <a:effectLst/>
                        </a:rPr>
                        <a:t>После лечения</a:t>
                      </a:r>
                    </a:p>
                  </a:txBody>
                  <a:tcPr marL="93044" marR="93044" marT="58153" marB="58153" anchor="ctr">
                    <a:solidFill>
                      <a:srgbClr val="E02126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450182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Альбумин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31,4 г/л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42,7 г/л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3645400904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Общий белок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</a:rPr>
                        <a:t>56 г/л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67 г/л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2604228696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АЛТ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594,2 Ед/л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174,2 Ед/л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1064067158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АСТ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1228,3 Ед/л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51,8 Ед/л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1814916235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ЛДГ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951,2 Ед/л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258,3 Ед/л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1658122066"/>
                  </a:ext>
                </a:extLst>
              </a:tr>
              <a:tr h="4112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Общий билирубин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</a:rPr>
                        <a:t>39,68 </a:t>
                      </a:r>
                      <a:r>
                        <a:rPr lang="ru-RU" sz="700" dirty="0">
                          <a:effectLst/>
                        </a:rPr>
                        <a:t>мкмоль/л</a:t>
                      </a:r>
                      <a:endParaRPr lang="ru-RU" sz="800" dirty="0">
                        <a:effectLst/>
                      </a:endParaRP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</a:rPr>
                        <a:t>9,87 </a:t>
                      </a:r>
                      <a:r>
                        <a:rPr lang="ru-RU" sz="700" dirty="0">
                          <a:effectLst/>
                        </a:rPr>
                        <a:t>мкмоль/л</a:t>
                      </a:r>
                      <a:endParaRPr lang="ru-RU" sz="800" dirty="0">
                        <a:effectLst/>
                      </a:endParaRP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441036759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МНО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1,86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0,88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4095441896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700" b="1" dirty="0">
                          <a:effectLst/>
                        </a:rPr>
                        <a:t>Тромбоциты</a:t>
                      </a:r>
                      <a:endParaRPr lang="ru-RU" sz="600" dirty="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</a:rPr>
                        <a:t>68×10⁹/л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</a:rPr>
                        <a:t>225×10⁹/л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2529058794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СРБ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84,1 мг/л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>
                          <a:effectLst/>
                        </a:rPr>
                        <a:t>0,6 мг/л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664679099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b="1">
                          <a:effectLst/>
                        </a:rPr>
                        <a:t>Ферритин</a:t>
                      </a:r>
                      <a:endParaRPr lang="ru-RU" sz="800">
                        <a:effectLst/>
                      </a:endParaRPr>
                    </a:p>
                  </a:txBody>
                  <a:tcPr marL="55827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</a:rPr>
                        <a:t>2547,2 мкг/л</a:t>
                      </a:r>
                    </a:p>
                  </a:txBody>
                  <a:tcPr marL="93044" marR="93044" marT="58153" marB="581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800" dirty="0">
                          <a:effectLst/>
                        </a:rPr>
                        <a:t>208,5 мкг/л</a:t>
                      </a:r>
                    </a:p>
                  </a:txBody>
                  <a:tcPr marL="93044" marR="93044" marT="58153" marB="58153" anchor="ctr"/>
                </a:tc>
                <a:extLst>
                  <a:ext uri="{0D108BD9-81ED-4DB2-BD59-A6C34878D82A}">
                    <a16:rowId xmlns:a16="http://schemas.microsoft.com/office/drawing/2014/main" val="362072273"/>
                  </a:ext>
                </a:extLst>
              </a:tr>
            </a:tbl>
          </a:graphicData>
        </a:graphic>
      </p:graphicFrame>
      <p:sp>
        <p:nvSpPr>
          <p:cNvPr id="39" name="Rectangle 9">
            <a:extLst>
              <a:ext uri="{FF2B5EF4-FFF2-40B4-BE49-F238E27FC236}">
                <a16:creationId xmlns:a16="http://schemas.microsoft.com/office/drawing/2014/main" id="{6DA60F58-50CF-BBC1-8D75-9C4E0DEAE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8099" y="3970503"/>
            <a:ext cx="78383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3199C816-5FAE-3BEB-D15C-0AA66A1C2F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69" t="9789" r="18699" b="12749"/>
          <a:stretch>
            <a:fillRect/>
          </a:stretch>
        </p:blipFill>
        <p:spPr>
          <a:xfrm>
            <a:off x="3062667" y="5076379"/>
            <a:ext cx="2148320" cy="1456650"/>
          </a:xfrm>
          <a:prstGeom prst="rect">
            <a:avLst/>
          </a:prstGeom>
        </p:spPr>
      </p:pic>
      <p:sp>
        <p:nvSpPr>
          <p:cNvPr id="42" name="Rectangle 10">
            <a:extLst>
              <a:ext uri="{FF2B5EF4-FFF2-40B4-BE49-F238E27FC236}">
                <a16:creationId xmlns:a16="http://schemas.microsoft.com/office/drawing/2014/main" id="{E20B8C4B-2836-6749-FCC1-06AEF8175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7031" y="3066439"/>
            <a:ext cx="3309573" cy="1416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2199" rIns="0" bIns="122199" numCol="1" anchor="ctr" anchorCtr="0" compatLnSpc="1">
            <a:prstTxWarp prst="textNoShape">
              <a:avLst/>
            </a:prstTxWarp>
            <a:spAutoFit/>
          </a:bodyPr>
          <a:lstStyle/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ru-RU" altLang="ru-RU" sz="9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Общая выживаемость при опухоли </a:t>
            </a:r>
            <a:r>
              <a:rPr kumimoji="0" lang="ru-RU" altLang="ru-RU" sz="95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Вилмса</a:t>
            </a:r>
            <a:r>
              <a:rPr kumimoji="0" lang="ru-RU" altLang="ru-RU" sz="9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I–III стадии (низкая/промежуточная группа риска) достигает </a:t>
            </a:r>
            <a:r>
              <a:rPr kumimoji="0" lang="ru-RU" altLang="ru-RU" sz="95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97–100%</a:t>
            </a:r>
            <a:r>
              <a:rPr kumimoji="0" lang="ru-RU" altLang="ru-RU" sz="9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 благодаря современным, менее интенсивным протоколам.</a:t>
            </a: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ru-RU" altLang="ru-RU" sz="9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Даже на фоне «малоинтенсивной» терапии возможно развитие </a:t>
            </a:r>
            <a:r>
              <a:rPr kumimoji="0" lang="ru-RU" altLang="ru-RU" sz="950" b="1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жизнеугрожающих осложнений</a:t>
            </a:r>
            <a:r>
              <a:rPr kumimoji="0" lang="ru-RU" altLang="ru-RU" sz="9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, в частности ВОБ печени, индуцированной актиномицином </a:t>
            </a:r>
            <a:r>
              <a:rPr kumimoji="0" lang="ru-RU" altLang="ru-RU" sz="95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D</a:t>
            </a:r>
            <a:r>
              <a:rPr kumimoji="0" lang="ru-RU" altLang="ru-RU" sz="95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43" name="Rectangle 11">
            <a:extLst>
              <a:ext uri="{FF2B5EF4-FFF2-40B4-BE49-F238E27FC236}">
                <a16:creationId xmlns:a16="http://schemas.microsoft.com/office/drawing/2014/main" id="{85D15876-0803-AFD5-3D79-57A442B00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5494" y="4435690"/>
            <a:ext cx="3446902" cy="1015663"/>
          </a:xfrm>
          <a:prstGeom prst="rect">
            <a:avLst/>
          </a:prstGeom>
          <a:solidFill>
            <a:srgbClr val="E02126">
              <a:alpha val="9861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Данный клинический случай демонстрирует, что даже при стандартной терапии опухоли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Вилмса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F1115"/>
                </a:solidFill>
                <a:effectLst/>
                <a:latin typeface="+mj-lt"/>
              </a:rPr>
              <a:t> необходима высокая настороженность в отношении ВОБ. Своевременная диагностика и комплексная патогенетическая терапия позволяют достичь полного регресса осложнения.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FB5FAAB-5B27-AD4B-5365-D82FC8628C8C}"/>
              </a:ext>
            </a:extLst>
          </p:cNvPr>
          <p:cNvSpPr txBox="1"/>
          <p:nvPr/>
        </p:nvSpPr>
        <p:spPr>
          <a:xfrm>
            <a:off x="3522887" y="2727544"/>
            <a:ext cx="12862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До лечения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B5824CC-E98F-1E02-A728-239F400B988A}"/>
              </a:ext>
            </a:extLst>
          </p:cNvPr>
          <p:cNvSpPr txBox="1"/>
          <p:nvPr/>
        </p:nvSpPr>
        <p:spPr>
          <a:xfrm>
            <a:off x="3131600" y="6274555"/>
            <a:ext cx="18594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На фоне лечения</a:t>
            </a:r>
          </a:p>
        </p:txBody>
      </p:sp>
    </p:spTree>
    <p:extLst>
      <p:ext uri="{BB962C8B-B14F-4D97-AF65-F5344CB8AC3E}">
        <p14:creationId xmlns:p14="http://schemas.microsoft.com/office/powerpoint/2010/main" val="93151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478</Words>
  <Application>Microsoft Macintosh PowerPoint</Application>
  <PresentationFormat>Широкоэкранный</PresentationFormat>
  <Paragraphs>85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Arial</vt:lpstr>
      <vt:lpstr>Courier New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Microsoft Office User</cp:lastModifiedBy>
  <cp:revision>36</cp:revision>
  <dcterms:created xsi:type="dcterms:W3CDTF">2020-12-01T10:14:34Z</dcterms:created>
  <dcterms:modified xsi:type="dcterms:W3CDTF">2026-04-20T14:08:15Z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