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67275" cy="4279423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1pPr>
    <a:lvl2pPr marL="404813" indent="52388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2pPr>
    <a:lvl3pPr marL="811213" indent="103188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3pPr>
    <a:lvl4pPr marL="1216025" indent="155575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4pPr>
    <a:lvl5pPr marL="1622425" indent="206375" algn="l" rtl="0" fontAlgn="base">
      <a:spcBef>
        <a:spcPct val="0"/>
      </a:spcBef>
      <a:spcAft>
        <a:spcPct val="0"/>
      </a:spcAft>
      <a:defRPr sz="3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79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CC6"/>
    <a:srgbClr val="FF5D5D"/>
    <a:srgbClr val="FFFF99"/>
    <a:srgbClr val="00FFFF"/>
    <a:srgbClr val="DE3632"/>
    <a:srgbClr val="C61010"/>
    <a:srgbClr val="FF6600"/>
    <a:srgbClr val="33CC33"/>
    <a:srgbClr val="EAEAEA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344" autoAdjust="0"/>
  </p:normalViewPr>
  <p:slideViewPr>
    <p:cSldViewPr>
      <p:cViewPr>
        <p:scale>
          <a:sx n="20" d="100"/>
          <a:sy n="20" d="100"/>
        </p:scale>
        <p:origin x="-3588" y="-48"/>
      </p:cViewPr>
      <p:guideLst>
        <p:guide orient="horz" pos="13479"/>
        <p:guide pos="953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A4D60-63A1-4234-87B9-61B8039E990C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0FB56-9CF8-4309-B7E9-2E7DC203E8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601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93198-1AA6-41DB-B81E-7EE7A7EA4230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199B-8004-44E5-A8AC-71AF46FD8D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1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0199B-8004-44E5-A8AC-71AF46FD8D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49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9545" y="13294261"/>
            <a:ext cx="25728185" cy="91724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342" y="24249760"/>
            <a:ext cx="21186592" cy="10936924"/>
          </a:xfrm>
        </p:spPr>
        <p:txBody>
          <a:bodyPr/>
          <a:lstStyle>
            <a:lvl1pPr marL="0" indent="0" algn="ctr">
              <a:buNone/>
              <a:defRPr/>
            </a:lvl1pPr>
            <a:lvl2pPr marL="405856" indent="0" algn="ctr">
              <a:buNone/>
              <a:defRPr/>
            </a:lvl2pPr>
            <a:lvl3pPr marL="811713" indent="0" algn="ctr">
              <a:buNone/>
              <a:defRPr/>
            </a:lvl3pPr>
            <a:lvl4pPr marL="1217569" indent="0" algn="ctr">
              <a:buNone/>
              <a:defRPr/>
            </a:lvl4pPr>
            <a:lvl5pPr marL="1623426" indent="0" algn="ctr">
              <a:buNone/>
              <a:defRPr/>
            </a:lvl5pPr>
            <a:lvl6pPr marL="2029282" indent="0" algn="ctr">
              <a:buNone/>
              <a:defRPr/>
            </a:lvl6pPr>
            <a:lvl7pPr marL="2435139" indent="0" algn="ctr">
              <a:buNone/>
              <a:defRPr/>
            </a:lvl7pPr>
            <a:lvl8pPr marL="2840995" indent="0" algn="ctr">
              <a:buNone/>
              <a:defRPr/>
            </a:lvl8pPr>
            <a:lvl9pPr marL="32468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8BCBC-E515-46E5-BBA4-58E5DFCC0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3C4AB-BDBB-42B0-8AC4-CFD743101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3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4776" y="1713441"/>
            <a:ext cx="6809887" cy="365147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2613" y="1713441"/>
            <a:ext cx="20312054" cy="365147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941F1-D985-45CA-AEAB-4EB97AA6B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0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06CE1-AB41-49DA-9056-71E0C6AD9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5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5" y="27498641"/>
            <a:ext cx="25726933" cy="850064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5" y="18137401"/>
            <a:ext cx="25726933" cy="93612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05856" indent="0">
              <a:buNone/>
              <a:defRPr sz="1600"/>
            </a:lvl2pPr>
            <a:lvl3pPr marL="811713" indent="0">
              <a:buNone/>
              <a:defRPr sz="1400"/>
            </a:lvl3pPr>
            <a:lvl4pPr marL="1217569" indent="0">
              <a:buNone/>
              <a:defRPr sz="1200"/>
            </a:lvl4pPr>
            <a:lvl5pPr marL="1623426" indent="0">
              <a:buNone/>
              <a:defRPr sz="1200"/>
            </a:lvl5pPr>
            <a:lvl6pPr marL="2029282" indent="0">
              <a:buNone/>
              <a:defRPr sz="1200"/>
            </a:lvl6pPr>
            <a:lvl7pPr marL="2435139" indent="0">
              <a:buNone/>
              <a:defRPr sz="1200"/>
            </a:lvl7pPr>
            <a:lvl8pPr marL="2840995" indent="0">
              <a:buNone/>
              <a:defRPr sz="1200"/>
            </a:lvl8pPr>
            <a:lvl9pPr marL="3246852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0C49E-B592-40DF-9044-720645B22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4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613" y="9985013"/>
            <a:ext cx="13560970" cy="2824314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3692" y="9985013"/>
            <a:ext cx="13560971" cy="2824314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8874C-E7A1-4610-BDA1-DE33607A2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2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864" y="1713442"/>
            <a:ext cx="27239547" cy="71323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864" y="9579483"/>
            <a:ext cx="13373302" cy="399183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856" indent="0">
              <a:buNone/>
              <a:defRPr sz="1800" b="1"/>
            </a:lvl2pPr>
            <a:lvl3pPr marL="811713" indent="0">
              <a:buNone/>
              <a:defRPr sz="1600" b="1"/>
            </a:lvl3pPr>
            <a:lvl4pPr marL="1217569" indent="0">
              <a:buNone/>
              <a:defRPr sz="1400" b="1"/>
            </a:lvl4pPr>
            <a:lvl5pPr marL="1623426" indent="0">
              <a:buNone/>
              <a:defRPr sz="1400" b="1"/>
            </a:lvl5pPr>
            <a:lvl6pPr marL="2029282" indent="0">
              <a:buNone/>
              <a:defRPr sz="1400" b="1"/>
            </a:lvl6pPr>
            <a:lvl7pPr marL="2435139" indent="0">
              <a:buNone/>
              <a:defRPr sz="1400" b="1"/>
            </a:lvl7pPr>
            <a:lvl8pPr marL="2840995" indent="0">
              <a:buNone/>
              <a:defRPr sz="1400" b="1"/>
            </a:lvl8pPr>
            <a:lvl9pPr marL="324685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864" y="13571322"/>
            <a:ext cx="13373302" cy="246568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106" y="9579483"/>
            <a:ext cx="13378305" cy="399183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856" indent="0">
              <a:buNone/>
              <a:defRPr sz="1800" b="1"/>
            </a:lvl2pPr>
            <a:lvl3pPr marL="811713" indent="0">
              <a:buNone/>
              <a:defRPr sz="1600" b="1"/>
            </a:lvl3pPr>
            <a:lvl4pPr marL="1217569" indent="0">
              <a:buNone/>
              <a:defRPr sz="1400" b="1"/>
            </a:lvl4pPr>
            <a:lvl5pPr marL="1623426" indent="0">
              <a:buNone/>
              <a:defRPr sz="1400" b="1"/>
            </a:lvl5pPr>
            <a:lvl6pPr marL="2029282" indent="0">
              <a:buNone/>
              <a:defRPr sz="1400" b="1"/>
            </a:lvl6pPr>
            <a:lvl7pPr marL="2435139" indent="0">
              <a:buNone/>
              <a:defRPr sz="1400" b="1"/>
            </a:lvl7pPr>
            <a:lvl8pPr marL="2840995" indent="0">
              <a:buNone/>
              <a:defRPr sz="1400" b="1"/>
            </a:lvl8pPr>
            <a:lvl9pPr marL="3246852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106" y="13571322"/>
            <a:ext cx="13378305" cy="246568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A139-AA3C-4454-887D-EA1F019F6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7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383C-8F7A-4CAE-8EEF-7B0E198B4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4F412-0C95-4572-98C9-05078B870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1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864" y="1704155"/>
            <a:ext cx="9957724" cy="725155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164" y="1704155"/>
            <a:ext cx="16920247" cy="3652400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864" y="8955709"/>
            <a:ext cx="9957724" cy="29272448"/>
          </a:xfrm>
        </p:spPr>
        <p:txBody>
          <a:bodyPr/>
          <a:lstStyle>
            <a:lvl1pPr marL="0" indent="0">
              <a:buNone/>
              <a:defRPr sz="1200"/>
            </a:lvl1pPr>
            <a:lvl2pPr marL="405856" indent="0">
              <a:buNone/>
              <a:defRPr sz="1100"/>
            </a:lvl2pPr>
            <a:lvl3pPr marL="811713" indent="0">
              <a:buNone/>
              <a:defRPr sz="900"/>
            </a:lvl3pPr>
            <a:lvl4pPr marL="1217569" indent="0">
              <a:buNone/>
              <a:defRPr sz="800"/>
            </a:lvl4pPr>
            <a:lvl5pPr marL="1623426" indent="0">
              <a:buNone/>
              <a:defRPr sz="800"/>
            </a:lvl5pPr>
            <a:lvl6pPr marL="2029282" indent="0">
              <a:buNone/>
              <a:defRPr sz="800"/>
            </a:lvl6pPr>
            <a:lvl7pPr marL="2435139" indent="0">
              <a:buNone/>
              <a:defRPr sz="800"/>
            </a:lvl7pPr>
            <a:lvl8pPr marL="2840995" indent="0">
              <a:buNone/>
              <a:defRPr sz="800"/>
            </a:lvl8pPr>
            <a:lvl9pPr marL="324685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3D07-1771-4FEC-A08A-B62C3CDEC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847" y="29956586"/>
            <a:ext cx="18160115" cy="353523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847" y="3823125"/>
            <a:ext cx="18160115" cy="25676853"/>
          </a:xfrm>
        </p:spPr>
        <p:txBody>
          <a:bodyPr/>
          <a:lstStyle>
            <a:lvl1pPr marL="0" indent="0">
              <a:buNone/>
              <a:defRPr sz="2800"/>
            </a:lvl1pPr>
            <a:lvl2pPr marL="405856" indent="0">
              <a:buNone/>
              <a:defRPr sz="2500"/>
            </a:lvl2pPr>
            <a:lvl3pPr marL="811713" indent="0">
              <a:buNone/>
              <a:defRPr sz="2100"/>
            </a:lvl3pPr>
            <a:lvl4pPr marL="1217569" indent="0">
              <a:buNone/>
              <a:defRPr sz="1800"/>
            </a:lvl4pPr>
            <a:lvl5pPr marL="1623426" indent="0">
              <a:buNone/>
              <a:defRPr sz="1800"/>
            </a:lvl5pPr>
            <a:lvl6pPr marL="2029282" indent="0">
              <a:buNone/>
              <a:defRPr sz="1800"/>
            </a:lvl6pPr>
            <a:lvl7pPr marL="2435139" indent="0">
              <a:buNone/>
              <a:defRPr sz="1800"/>
            </a:lvl7pPr>
            <a:lvl8pPr marL="2840995" indent="0">
              <a:buNone/>
              <a:defRPr sz="1800"/>
            </a:lvl8pPr>
            <a:lvl9pPr marL="3246852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847" y="33491816"/>
            <a:ext cx="18160115" cy="5022689"/>
          </a:xfrm>
        </p:spPr>
        <p:txBody>
          <a:bodyPr/>
          <a:lstStyle>
            <a:lvl1pPr marL="0" indent="0">
              <a:buNone/>
              <a:defRPr sz="1200"/>
            </a:lvl1pPr>
            <a:lvl2pPr marL="405856" indent="0">
              <a:buNone/>
              <a:defRPr sz="1100"/>
            </a:lvl2pPr>
            <a:lvl3pPr marL="811713" indent="0">
              <a:buNone/>
              <a:defRPr sz="900"/>
            </a:lvl3pPr>
            <a:lvl4pPr marL="1217569" indent="0">
              <a:buNone/>
              <a:defRPr sz="800"/>
            </a:lvl4pPr>
            <a:lvl5pPr marL="1623426" indent="0">
              <a:buNone/>
              <a:defRPr sz="800"/>
            </a:lvl5pPr>
            <a:lvl6pPr marL="2029282" indent="0">
              <a:buNone/>
              <a:defRPr sz="800"/>
            </a:lvl6pPr>
            <a:lvl7pPr marL="2435139" indent="0">
              <a:buNone/>
              <a:defRPr sz="800"/>
            </a:lvl7pPr>
            <a:lvl8pPr marL="2840995" indent="0">
              <a:buNone/>
              <a:defRPr sz="800"/>
            </a:lvl8pPr>
            <a:lvl9pPr marL="324685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F2B2F-FA8C-41E0-94CC-FE60AA1B0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2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2888" y="1712913"/>
            <a:ext cx="27241500" cy="713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9615" tIns="194808" rIns="389615" bIns="1948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9985375"/>
            <a:ext cx="27241500" cy="282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9615" tIns="194808" rIns="389615" bIns="194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2888" y="38971538"/>
            <a:ext cx="70643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9615" tIns="194808" rIns="389615" bIns="194808" numCol="1" anchor="t" anchorCtr="0" compatLnSpc="1">
            <a:prstTxWarp prst="textNoShape">
              <a:avLst/>
            </a:prstTxWarp>
          </a:bodyPr>
          <a:lstStyle>
            <a:lvl1pPr defTabSz="3896504">
              <a:defRPr sz="59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0975" y="38971538"/>
            <a:ext cx="95853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9615" tIns="194808" rIns="389615" bIns="194808" numCol="1" anchor="t" anchorCtr="0" compatLnSpc="1">
            <a:prstTxWarp prst="textNoShape">
              <a:avLst/>
            </a:prstTxWarp>
          </a:bodyPr>
          <a:lstStyle>
            <a:lvl1pPr algn="ctr" defTabSz="3896504">
              <a:defRPr sz="59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0013" y="38971538"/>
            <a:ext cx="70643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9615" tIns="194808" rIns="389615" bIns="194808" numCol="1" anchor="t" anchorCtr="0" compatLnSpc="1">
            <a:prstTxWarp prst="textNoShape">
              <a:avLst/>
            </a:prstTxWarp>
          </a:bodyPr>
          <a:lstStyle>
            <a:lvl1pPr algn="r" defTabSz="3896504">
              <a:defRPr sz="5900">
                <a:latin typeface="Arial" pitchFamily="34" charset="0"/>
              </a:defRPr>
            </a:lvl1pPr>
          </a:lstStyle>
          <a:p>
            <a:pPr>
              <a:defRPr/>
            </a:pPr>
            <a:fld id="{928E640B-DD1A-4FAF-B2CD-89A9B7BB9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8957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8957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itchFamily="34" charset="0"/>
        </a:defRPr>
      </a:lvl2pPr>
      <a:lvl3pPr algn="ctr" defTabSz="38957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itchFamily="34" charset="0"/>
        </a:defRPr>
      </a:lvl3pPr>
      <a:lvl4pPr algn="ctr" defTabSz="38957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itchFamily="34" charset="0"/>
        </a:defRPr>
      </a:lvl4pPr>
      <a:lvl5pPr algn="ctr" defTabSz="38957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itchFamily="34" charset="0"/>
        </a:defRPr>
      </a:lvl5pPr>
      <a:lvl6pPr marL="405856" algn="ctr" defTabSz="3896504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itchFamily="34" charset="0"/>
        </a:defRPr>
      </a:lvl6pPr>
      <a:lvl7pPr marL="811713" algn="ctr" defTabSz="3896504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itchFamily="34" charset="0"/>
        </a:defRPr>
      </a:lvl7pPr>
      <a:lvl8pPr marL="1217569" algn="ctr" defTabSz="3896504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itchFamily="34" charset="0"/>
        </a:defRPr>
      </a:lvl8pPr>
      <a:lvl9pPr marL="1623426" algn="ctr" defTabSz="3896504" rtl="0" fontAlgn="base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Arial" pitchFamily="34" charset="0"/>
        </a:defRPr>
      </a:lvl9pPr>
    </p:titleStyle>
    <p:bodyStyle>
      <a:lvl1pPr marL="1458913" indent="-1458913" algn="l" defTabSz="3895725" rtl="0" eaLnBrk="0" fontAlgn="base" hangingPunct="0">
        <a:spcBef>
          <a:spcPct val="20000"/>
        </a:spcBef>
        <a:spcAft>
          <a:spcPct val="0"/>
        </a:spcAft>
        <a:buChar char="•"/>
        <a:defRPr sz="13700">
          <a:solidFill>
            <a:schemeClr val="tx1"/>
          </a:solidFill>
          <a:latin typeface="+mn-lt"/>
          <a:ea typeface="+mn-ea"/>
          <a:cs typeface="+mn-cs"/>
        </a:defRPr>
      </a:lvl1pPr>
      <a:lvl2pPr marL="3165475" indent="-1216025" algn="l" defTabSz="3895725" rtl="0" eaLnBrk="0" fontAlgn="base" hangingPunct="0">
        <a:spcBef>
          <a:spcPct val="20000"/>
        </a:spcBef>
        <a:spcAft>
          <a:spcPct val="0"/>
        </a:spcAft>
        <a:buChar char="–"/>
        <a:defRPr sz="12000">
          <a:solidFill>
            <a:schemeClr val="tx1"/>
          </a:solidFill>
          <a:latin typeface="+mn-lt"/>
        </a:defRPr>
      </a:lvl2pPr>
      <a:lvl3pPr marL="4868863" indent="-973138" algn="l" defTabSz="3895725" rtl="0" eaLnBrk="0" fontAlgn="base" hangingPunct="0">
        <a:spcBef>
          <a:spcPct val="20000"/>
        </a:spcBef>
        <a:spcAft>
          <a:spcPct val="0"/>
        </a:spcAft>
        <a:buChar char="•"/>
        <a:defRPr sz="10300">
          <a:solidFill>
            <a:schemeClr val="tx1"/>
          </a:solidFill>
          <a:latin typeface="+mn-lt"/>
        </a:defRPr>
      </a:lvl3pPr>
      <a:lvl4pPr marL="6818313" indent="-973138" algn="l" defTabSz="3895725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766175" indent="-973138" algn="l" defTabSz="3895725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172638" indent="-973774" algn="l" defTabSz="3896504" rtl="0" fontAlgn="base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6pPr>
      <a:lvl7pPr marL="9578494" indent="-973774" algn="l" defTabSz="3896504" rtl="0" fontAlgn="base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7pPr>
      <a:lvl8pPr marL="9984351" indent="-973774" algn="l" defTabSz="3896504" rtl="0" fontAlgn="base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8pPr>
      <a:lvl9pPr marL="10390207" indent="-973774" algn="l" defTabSz="3896504" rtl="0" fontAlgn="base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17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856" algn="l" defTabSz="8117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1713" algn="l" defTabSz="8117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7569" algn="l" defTabSz="8117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3426" algn="l" defTabSz="8117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9282" algn="l" defTabSz="8117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5139" algn="l" defTabSz="8117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0995" algn="l" defTabSz="8117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6852" algn="l" defTabSz="8117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5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t="22254" r="1537" b="4985"/>
          <a:stretch/>
        </p:blipFill>
        <p:spPr bwMode="auto">
          <a:xfrm>
            <a:off x="26943120" y="39733315"/>
            <a:ext cx="3204654" cy="331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076" y="39549777"/>
            <a:ext cx="4988727" cy="350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636065" y="38768074"/>
            <a:ext cx="29391829" cy="123110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700" dirty="0"/>
              <a:t>ЭКФ с 8-MOП является эффективным и безопасным методом терапии ОРТПХ и ХРТПХ у детей. Его применение может существенно улучшить исходы лечения и качество жизни после аллогенной ТГСК.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5D9FAAF8-DD03-41BF-83C6-06444E847140}"/>
              </a:ext>
            </a:extLst>
          </p:cNvPr>
          <p:cNvSpPr/>
          <p:nvPr/>
        </p:nvSpPr>
        <p:spPr>
          <a:xfrm>
            <a:off x="353737" y="4099719"/>
            <a:ext cx="29572684" cy="5257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57437" y="29779119"/>
            <a:ext cx="38343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lang="ru-RU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589837" y="31379319"/>
            <a:ext cx="75956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lang="ru-RU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60837" y="2695971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99437" y="2711211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314237" y="2703591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08036" y="18204127"/>
            <a:ext cx="4183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Results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6066" y="11804445"/>
            <a:ext cx="14517055" cy="9202519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700" dirty="0" smtClean="0"/>
              <a:t>Аллогенная трансплантация гемопоэтических стволовых клеток (алло-ТГСК) широко применяется в мировой практике для лечения различных онкологических и гематологических заболеваний. Острая и хроническая  реакция "трансплантат против хозяина" (ОРТПХ, ХРТПХ) является серьезным осложнением после алло-ТГСК. Экстракорпоральный </a:t>
            </a:r>
            <a:r>
              <a:rPr lang="ru-RU" sz="3700" dirty="0" err="1" smtClean="0"/>
              <a:t>фотоферез</a:t>
            </a:r>
            <a:r>
              <a:rPr lang="ru-RU" sz="3700" dirty="0" smtClean="0"/>
              <a:t> (ЭКФ) зарекомендовал себя как эффективный иммуномодулирующий метод терапии РТПХ. При данном способе лечения проводится сепарация </a:t>
            </a:r>
            <a:r>
              <a:rPr lang="ru-RU" sz="3700" dirty="0" err="1" smtClean="0"/>
              <a:t>мононуклеаров</a:t>
            </a:r>
            <a:r>
              <a:rPr lang="ru-RU" sz="3700" dirty="0" smtClean="0"/>
              <a:t> (лимфоцитов) посредством </a:t>
            </a:r>
            <a:r>
              <a:rPr lang="ru-RU" sz="3700" dirty="0" err="1" smtClean="0"/>
              <a:t>афереза</a:t>
            </a:r>
            <a:r>
              <a:rPr lang="ru-RU" sz="3700" dirty="0" smtClean="0"/>
              <a:t> с последующим облучением клеточного продукта ультрафиолетом (УФ) в присутствии фотосенсибилизатора 8-метоксипсоралена (8-МОП). Полученный продукт вновь вводится пациенту. Это приводит к </a:t>
            </a:r>
            <a:r>
              <a:rPr lang="ru-RU" sz="3700" dirty="0" err="1" smtClean="0"/>
              <a:t>апоптозу</a:t>
            </a:r>
            <a:r>
              <a:rPr lang="ru-RU" sz="3700" dirty="0" smtClean="0"/>
              <a:t> лимфоцитов и последующей иммуномодуляции через увеличение регуляторных Т-клеток и изменение </a:t>
            </a:r>
            <a:r>
              <a:rPr lang="en-US" sz="3700" dirty="0" smtClean="0"/>
              <a:t> </a:t>
            </a:r>
            <a:r>
              <a:rPr lang="ru-RU" sz="3700" dirty="0" smtClean="0"/>
              <a:t>функции </a:t>
            </a:r>
            <a:r>
              <a:rPr lang="en-US" sz="3700" dirty="0" smtClean="0"/>
              <a:t> </a:t>
            </a:r>
            <a:r>
              <a:rPr lang="ru-RU" sz="3700" dirty="0" smtClean="0"/>
              <a:t>дендритных клеток</a:t>
            </a:r>
            <a:endParaRPr lang="ru-RU" sz="3700" dirty="0"/>
          </a:p>
        </p:txBody>
      </p:sp>
      <p:sp>
        <p:nvSpPr>
          <p:cNvPr id="54" name="TextBox 53"/>
          <p:cNvSpPr txBox="1"/>
          <p:nvPr/>
        </p:nvSpPr>
        <p:spPr>
          <a:xfrm>
            <a:off x="618241" y="22894251"/>
            <a:ext cx="29409654" cy="3508653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700" dirty="0"/>
              <a:t>С., мальчик, 14 лет, ОМЛ. Пациенту проведена алло-ТГСК от родственного полностью совместимого </a:t>
            </a:r>
            <a:r>
              <a:rPr lang="ru-RU" sz="3700" dirty="0" smtClean="0"/>
              <a:t>донора. </a:t>
            </a:r>
            <a:r>
              <a:rPr lang="ru-RU" sz="3700" dirty="0"/>
              <a:t>В раннем </a:t>
            </a:r>
            <a:r>
              <a:rPr lang="ru-RU" sz="3700" dirty="0" err="1"/>
              <a:t>посттрансплантационном</a:t>
            </a:r>
            <a:r>
              <a:rPr lang="ru-RU" sz="3700" dirty="0"/>
              <a:t> периоде у пациента наблюдались осложнения в виде острой РТПХ печени 3 ст. (максимальное значение общего билирубина 156 </a:t>
            </a:r>
            <a:r>
              <a:rPr lang="ru-RU" sz="3700" dirty="0" err="1"/>
              <a:t>мкмоль</a:t>
            </a:r>
            <a:r>
              <a:rPr lang="ru-RU" sz="3700" dirty="0"/>
              <a:t>/л). Проводилась комбинированная </a:t>
            </a:r>
            <a:r>
              <a:rPr lang="ru-RU" sz="3700" dirty="0" err="1"/>
              <a:t>иммуносупрессивная</a:t>
            </a:r>
            <a:r>
              <a:rPr lang="ru-RU" sz="3700" dirty="0"/>
              <a:t> терапия в том числе с методом ЭКФ. Всего проведено 8 сеансов с частотой 2 раза в неделю. Среднее значение CD3-лимфоцитов в продукте </a:t>
            </a:r>
            <a:r>
              <a:rPr lang="ru-RU" sz="3700" dirty="0" err="1"/>
              <a:t>афереза</a:t>
            </a:r>
            <a:r>
              <a:rPr lang="ru-RU" sz="3700" dirty="0"/>
              <a:t> - 70,9 %, 2,153 х 10*9 </a:t>
            </a:r>
            <a:r>
              <a:rPr lang="ru-RU" sz="3700" dirty="0" err="1"/>
              <a:t>кл</a:t>
            </a:r>
            <a:r>
              <a:rPr lang="ru-RU" sz="3700" dirty="0"/>
              <a:t>/л. На момент завершения терапии значение общего билирубина достигло </a:t>
            </a:r>
            <a:r>
              <a:rPr lang="ru-RU" sz="3700" dirty="0" err="1"/>
              <a:t>референсных</a:t>
            </a:r>
            <a:r>
              <a:rPr lang="ru-RU" sz="3700" dirty="0"/>
              <a:t> значений (12,7 </a:t>
            </a:r>
            <a:r>
              <a:rPr lang="ru-RU" sz="3700" dirty="0" err="1"/>
              <a:t>мкмоль</a:t>
            </a:r>
            <a:r>
              <a:rPr lang="ru-RU" sz="3700" dirty="0"/>
              <a:t>/л). В настоящий момент срок наблюдения составляет 3 месяца, пациент жив.</a:t>
            </a:r>
          </a:p>
        </p:txBody>
      </p:sp>
      <p:sp>
        <p:nvSpPr>
          <p:cNvPr id="55" name="Rectangle 14">
            <a:extLst>
              <a:ext uri="{FF2B5EF4-FFF2-40B4-BE49-F238E27FC236}">
                <a16:creationId xmlns="" xmlns:a16="http://schemas.microsoft.com/office/drawing/2014/main" id="{5F817309-A643-8C4C-5BDC-B98174A1D6B5}"/>
              </a:ext>
            </a:extLst>
          </p:cNvPr>
          <p:cNvSpPr/>
          <p:nvPr/>
        </p:nvSpPr>
        <p:spPr>
          <a:xfrm>
            <a:off x="15462849" y="13548519"/>
            <a:ext cx="14656796" cy="120372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ru-RU" sz="4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и </a:t>
            </a:r>
            <a:r>
              <a:rPr lang="ru-RU" sz="4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</a:t>
            </a:r>
            <a:endParaRPr lang="en-US" sz="4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486248" y="15320948"/>
            <a:ext cx="14519407" cy="464742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700" dirty="0"/>
              <a:t>В НИИ ДОиГ проведены алло-ТГСК пациенту с острым миелоидным лейкозом (ОМЛ) и пациенту с </a:t>
            </a:r>
            <a:r>
              <a:rPr lang="ru-RU" sz="3700" dirty="0" err="1"/>
              <a:t>миелодиспластическим</a:t>
            </a:r>
            <a:r>
              <a:rPr lang="ru-RU" sz="3700" dirty="0"/>
              <a:t> синдромом (МДС). Для лечения последующих осложнений в виде ОРТПХ и ХРТПХ осуществлено проведение сеансов ЭКФ с использованием сепаратора </a:t>
            </a:r>
            <a:r>
              <a:rPr lang="en-US" sz="3700" dirty="0"/>
              <a:t>Spectra </a:t>
            </a:r>
            <a:r>
              <a:rPr lang="en-US" sz="3700" dirty="0" err="1"/>
              <a:t>Optia</a:t>
            </a:r>
            <a:r>
              <a:rPr lang="ru-RU" sz="3700" dirty="0"/>
              <a:t> и аппарата для экстракорпорального </a:t>
            </a:r>
            <a:r>
              <a:rPr lang="ru-RU" sz="3700" dirty="0" err="1"/>
              <a:t>фотофереза</a:t>
            </a:r>
            <a:r>
              <a:rPr lang="ru-RU" sz="3700" dirty="0"/>
              <a:t> </a:t>
            </a:r>
            <a:r>
              <a:rPr lang="ru-RU" sz="3700" dirty="0" err="1"/>
              <a:t>LumiLight</a:t>
            </a:r>
            <a:r>
              <a:rPr lang="ru-RU" sz="3700" dirty="0"/>
              <a:t>, а также  сенсибилизирующего </a:t>
            </a:r>
            <a:r>
              <a:rPr lang="ru-RU" sz="3700" dirty="0" err="1"/>
              <a:t>фотоагента</a:t>
            </a:r>
            <a:r>
              <a:rPr lang="ru-RU" sz="3700" dirty="0"/>
              <a:t> 8-МОП.</a:t>
            </a:r>
          </a:p>
        </p:txBody>
      </p:sp>
      <p:sp>
        <p:nvSpPr>
          <p:cNvPr id="66" name="Rectangle 19">
            <a:extLst>
              <a:ext uri="{FF2B5EF4-FFF2-40B4-BE49-F238E27FC236}">
                <a16:creationId xmlns="" xmlns:a16="http://schemas.microsoft.com/office/drawing/2014/main" id="{5F3088DF-41DD-50D6-53BD-7A7663F0AA4E}"/>
              </a:ext>
            </a:extLst>
          </p:cNvPr>
          <p:cNvSpPr/>
          <p:nvPr/>
        </p:nvSpPr>
        <p:spPr>
          <a:xfrm>
            <a:off x="636066" y="37404091"/>
            <a:ext cx="29290355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ru-RU" sz="4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en-US" sz="4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7004" y="4439081"/>
            <a:ext cx="2926201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altLang="ru-RU" sz="4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Экстракорпоральный </a:t>
            </a:r>
            <a:r>
              <a:rPr lang="ru-RU" altLang="ru-RU" sz="4400" b="1" dirty="0" err="1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фотоферез</a:t>
            </a:r>
            <a:r>
              <a:rPr lang="ru-RU" altLang="ru-RU" sz="4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 с 8-MOP в лечении острой и хронической реакции "трансплантат против хозяина" у </a:t>
            </a:r>
            <a:r>
              <a:rPr lang="ru-RU" altLang="ru-RU" sz="4400" b="1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детей</a:t>
            </a:r>
            <a:endParaRPr lang="en-US" altLang="ru-RU" sz="4400" b="1" dirty="0" smtClean="0">
              <a:solidFill>
                <a:schemeClr val="bg2">
                  <a:lumMod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0" algn="ctr" eaLnBrk="0" hangingPunct="0"/>
            <a:endParaRPr lang="en-US" altLang="ru-RU" sz="4400" b="1" i="1" dirty="0" smtClean="0">
              <a:solidFill>
                <a:schemeClr val="bg2">
                  <a:lumMod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3600" i="1" u="sng" dirty="0">
                <a:solidFill>
                  <a:schemeClr val="bg2">
                    <a:lumMod val="25000"/>
                  </a:schemeClr>
                </a:solidFill>
              </a:rPr>
              <a:t>М.Д. Малова</a:t>
            </a:r>
            <a:r>
              <a:rPr lang="ru-RU" sz="3600" i="1" u="sng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, Н.Г. Степанян</a:t>
            </a:r>
            <a:r>
              <a:rPr lang="ru-RU" sz="3600" i="1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, Р.Р. Фатхуллин</a:t>
            </a:r>
            <a:r>
              <a:rPr lang="ru-RU" sz="3600" i="1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, Д.С. Смирнова</a:t>
            </a:r>
            <a:r>
              <a:rPr lang="ru-RU" sz="3600" i="1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sz="3600" i="1" baseline="30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Т.З. Алиев</a:t>
            </a:r>
            <a:r>
              <a:rPr lang="ru-RU" sz="3600" i="1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, И.О. Костарева</a:t>
            </a:r>
            <a:r>
              <a:rPr lang="ru-RU" sz="3600" i="1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, К.А. Сергеенко</a:t>
            </a:r>
            <a:r>
              <a:rPr lang="ru-RU" sz="3600" i="1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, Н.А. Бурлака</a:t>
            </a:r>
            <a:r>
              <a:rPr lang="ru-RU" sz="3600" i="1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, Т.И. Потёмкина</a:t>
            </a:r>
            <a:r>
              <a:rPr lang="ru-RU" sz="3600" i="1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, Ю.В. Лозован</a:t>
            </a:r>
            <a:r>
              <a:rPr lang="ru-RU" sz="3600" i="1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, И.Ю. Трушкова</a:t>
            </a:r>
            <a:r>
              <a:rPr lang="ru-RU" sz="3600" i="1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, В.С. Ермакова</a:t>
            </a:r>
            <a:r>
              <a:rPr lang="ru-RU" sz="3600" i="1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, В.В. Жогов</a:t>
            </a:r>
            <a:r>
              <a:rPr lang="ru-RU" sz="3600" i="1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, О.И. Илларионова</a:t>
            </a:r>
            <a:r>
              <a:rPr lang="ru-RU" sz="3600" i="1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, К.И. Киргизов</a:t>
            </a:r>
            <a:r>
              <a:rPr lang="ru-RU" sz="3600" i="1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3600" i="1" dirty="0">
                <a:solidFill>
                  <a:schemeClr val="bg2">
                    <a:lumMod val="25000"/>
                  </a:schemeClr>
                </a:solidFill>
              </a:rPr>
              <a:t>, С.Р. Варфоломеева</a:t>
            </a:r>
            <a:r>
              <a:rPr lang="ru-RU" sz="3600" i="1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ru-RU" sz="3600" i="1" dirty="0">
              <a:solidFill>
                <a:schemeClr val="bg2">
                  <a:lumMod val="25000"/>
                </a:schemeClr>
              </a:solidFill>
            </a:endParaRPr>
          </a:p>
          <a:p>
            <a:pPr lvl="0" algn="ctr" eaLnBrk="0" hangingPunct="0"/>
            <a:endParaRPr lang="en-US" sz="3600" b="1" i="1" kern="0" baseline="27777" dirty="0" smtClean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lvl="0" algn="ctr" eaLnBrk="0" hangingPunct="0"/>
            <a:r>
              <a:rPr lang="ru-RU" sz="2400" i="1" kern="0" baseline="27777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1</a:t>
            </a:r>
            <a:r>
              <a:rPr lang="ru-RU" sz="2800" i="1" kern="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ФГБУ</a:t>
            </a:r>
            <a:r>
              <a:rPr lang="ru-RU" sz="2800" i="1" kern="0" spc="24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«НМИЦ</a:t>
            </a:r>
            <a:r>
              <a:rPr lang="ru-RU" sz="2800" i="1" kern="0" spc="2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ОНКОЛОГИИ</a:t>
            </a:r>
            <a:r>
              <a:rPr lang="ru-RU" sz="2800" i="1" kern="0" spc="2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ИМ.</a:t>
            </a:r>
            <a:r>
              <a:rPr lang="ru-RU" sz="2800" i="1" kern="0" spc="2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Н.Н.</a:t>
            </a:r>
            <a:r>
              <a:rPr lang="ru-RU" sz="2800" i="1" kern="0" spc="254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БЛОХИНА»</a:t>
            </a:r>
            <a:r>
              <a:rPr lang="ru-RU" sz="2800" i="1" kern="0" spc="229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МИНЗДРАВА</a:t>
            </a:r>
            <a:r>
              <a:rPr lang="ru-RU" sz="2800" i="1" kern="0" spc="2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РОССИИ,</a:t>
            </a:r>
            <a:r>
              <a:rPr lang="ru-RU" sz="2800" i="1" kern="0" spc="254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НАУЧНО-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ИССЛЕДОВАТЕЛЬСКИЙ</a:t>
            </a:r>
            <a:r>
              <a:rPr lang="ru-RU" sz="2800" i="1" kern="0" spc="2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ИНСТИТУТ</a:t>
            </a:r>
            <a:r>
              <a:rPr lang="ru-RU" sz="2800" i="1" kern="0" spc="5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ДЕТСКОЙ</a:t>
            </a:r>
            <a:r>
              <a:rPr lang="ru-RU" sz="2800" i="1" kern="0" spc="16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ОНКОЛОГИИ</a:t>
            </a:r>
            <a:r>
              <a:rPr lang="ru-RU" sz="2800" i="1" kern="0" spc="17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ru-RU" sz="2800" i="1" kern="0" spc="17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ГЕМАТОЛОГИИ</a:t>
            </a:r>
            <a:r>
              <a:rPr lang="ru-RU" sz="2800" i="1" kern="0" spc="16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ИМЕНИ</a:t>
            </a:r>
            <a:r>
              <a:rPr lang="ru-RU" sz="2800" i="1" kern="0" spc="16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АКАДЕМИКА</a:t>
            </a:r>
            <a:r>
              <a:rPr lang="ru-RU" sz="2800" i="1" kern="0" spc="16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РАМН</a:t>
            </a:r>
            <a:r>
              <a:rPr lang="ru-RU" sz="2800" i="1" kern="0" spc="17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Л.А.ДУРНОВА,</a:t>
            </a:r>
            <a:r>
              <a:rPr lang="ru-RU" sz="2800" i="1" kern="0" spc="17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115478,</a:t>
            </a:r>
            <a:r>
              <a:rPr lang="ru-RU" sz="2800" i="1" kern="0" spc="17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Г.</a:t>
            </a:r>
            <a:r>
              <a:rPr lang="ru-RU" sz="2800" i="1" kern="0" spc="17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МОСКВА,</a:t>
            </a:r>
            <a:r>
              <a:rPr lang="ru-RU" sz="2800" i="1" kern="0" spc="17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КАШИРСКОЕ</a:t>
            </a:r>
            <a:r>
              <a:rPr lang="ru-RU" sz="2800" i="1" kern="0" spc="5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ШОССЕ,</a:t>
            </a:r>
            <a:r>
              <a:rPr lang="ru-RU" sz="2800" i="1" kern="0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800" i="1" kern="0" spc="-2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23</a:t>
            </a:r>
            <a:endParaRPr lang="ru-RU" sz="2800" i="1" kern="0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="" xmlns:a16="http://schemas.microsoft.com/office/drawing/2014/main" id="{00BA8577-F4BA-8330-CCFA-EC936E3680AC}"/>
              </a:ext>
            </a:extLst>
          </p:cNvPr>
          <p:cNvSpPr/>
          <p:nvPr/>
        </p:nvSpPr>
        <p:spPr>
          <a:xfrm>
            <a:off x="496325" y="9967119"/>
            <a:ext cx="14656796" cy="1386227"/>
          </a:xfrm>
          <a:prstGeom prst="rect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7">
            <a:extLst>
              <a:ext uri="{FF2B5EF4-FFF2-40B4-BE49-F238E27FC236}">
                <a16:creationId xmlns="" xmlns:a16="http://schemas.microsoft.com/office/drawing/2014/main" id="{4934BFA6-E041-E422-9811-71FEFBF36483}"/>
              </a:ext>
            </a:extLst>
          </p:cNvPr>
          <p:cNvSpPr/>
          <p:nvPr/>
        </p:nvSpPr>
        <p:spPr>
          <a:xfrm>
            <a:off x="559567" y="21243356"/>
            <a:ext cx="29466124" cy="13598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ru-RU" sz="4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en-US" sz="4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="" xmlns:a16="http://schemas.microsoft.com/office/drawing/2014/main" id="{00BA8577-F4BA-8330-CCFA-EC936E3680AC}"/>
              </a:ext>
            </a:extLst>
          </p:cNvPr>
          <p:cNvSpPr/>
          <p:nvPr/>
        </p:nvSpPr>
        <p:spPr>
          <a:xfrm>
            <a:off x="15486249" y="9967118"/>
            <a:ext cx="14656796" cy="138622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	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86249" y="11872119"/>
            <a:ext cx="14577877" cy="123110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700" dirty="0"/>
              <a:t>Представить клинические случаи лечения ОРТПХ печени и ХРТПХ кожи и ее придатков, суставов у пациентов НИИ ДОиГ.</a:t>
            </a: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21" y="363744"/>
            <a:ext cx="3275888" cy="32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 descr="C:\Users\s.kogan\Desktop\Дизайн\шапк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26" y="40657326"/>
            <a:ext cx="14758485" cy="147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3575343" y="890130"/>
            <a:ext cx="261936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ОБЪЕДИНЕННЫЙ КОНГРЕСС РОДОГ</a:t>
            </a: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Актуальные проблемы и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детской онкологии и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гематологии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Российской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Федерации-2024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8241" y="27062753"/>
            <a:ext cx="14674388" cy="9771906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Т., мальчик, 10 лет, МДС. Пациенту проведена алло-ТГСК от неродственного полностью совместимого </a:t>
            </a:r>
            <a:r>
              <a:rPr lang="ru-RU" sz="3700" dirty="0" smtClean="0">
                <a:latin typeface="Arial" panose="020B0604020202020204" pitchFamily="34" charset="0"/>
                <a:cs typeface="Arial" panose="020B0604020202020204" pitchFamily="34" charset="0"/>
              </a:rPr>
              <a:t>донора. На 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поздних сроках (2 года) после трансплантации отмечалось развитие хронической РТПХ тяжелой формы с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поражанием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кожи и ее придатков, подкожно-жировой клетчатки, слизистых, суставов. Пациенту назначена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иммуносупрессивная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терапия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руксолитинибом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с использованием ЭКФ. Всего проведено 49 сеансов с частотой 2 раза в неделю, с последующим увеличением интервала между процедурами до 1 раза в 2 недели. Среднее значение CD3-лимфоцитов в продукте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афереза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- 73,8 %, 1,26 х 10*9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/л. Отмечалось улучшение клинического состояния в виде уменьшения гиперпигментации кожи, разрешения себорее-подобного дерматита, повышения эластичности подкожно-жировой клетчатки, уменьшения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тугоподвижности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 суставов. В настоящий момент пациенту продолжено проведение сеансов ЭКФ в качестве поддерживающего метода </a:t>
            </a:r>
            <a:r>
              <a:rPr lang="ru-RU" sz="3700" dirty="0" err="1">
                <a:latin typeface="Arial" panose="020B0604020202020204" pitchFamily="34" charset="0"/>
                <a:cs typeface="Arial" panose="020B0604020202020204" pitchFamily="34" charset="0"/>
              </a:rPr>
              <a:t>иммуносупрессии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343" y="26959719"/>
            <a:ext cx="3378490" cy="450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363" y="32195571"/>
            <a:ext cx="3576961" cy="477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458" y="26687597"/>
            <a:ext cx="3727721" cy="497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458" y="32416913"/>
            <a:ext cx="3727721" cy="431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44437" y="27112119"/>
            <a:ext cx="424617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</a:t>
            </a:r>
            <a:r>
              <a:rPr lang="en-US" dirty="0" smtClean="0"/>
              <a:t>1,2</a:t>
            </a:r>
            <a:r>
              <a:rPr lang="ru-RU" dirty="0" smtClean="0"/>
              <a:t>. </a:t>
            </a:r>
            <a:endParaRPr lang="en-US" dirty="0" smtClean="0"/>
          </a:p>
          <a:p>
            <a:r>
              <a:rPr lang="ru-RU" dirty="0" smtClean="0"/>
              <a:t>Пациент Т.</a:t>
            </a:r>
            <a:endParaRPr lang="en-US" dirty="0" smtClean="0"/>
          </a:p>
          <a:p>
            <a:r>
              <a:rPr lang="ru-RU" dirty="0" smtClean="0"/>
              <a:t>Перед началом</a:t>
            </a:r>
            <a:r>
              <a:rPr lang="en-US" dirty="0" smtClean="0"/>
              <a:t> </a:t>
            </a:r>
            <a:r>
              <a:rPr lang="ru-RU" dirty="0" smtClean="0"/>
              <a:t>ЭКФ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5385428" y="33057713"/>
            <a:ext cx="476234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</a:t>
            </a:r>
            <a:r>
              <a:rPr lang="en-US" dirty="0"/>
              <a:t> </a:t>
            </a:r>
            <a:r>
              <a:rPr lang="en-US" dirty="0" smtClean="0"/>
              <a:t>3,4</a:t>
            </a:r>
          </a:p>
          <a:p>
            <a:r>
              <a:rPr lang="ru-RU" dirty="0" smtClean="0"/>
              <a:t>Пациент Т.</a:t>
            </a:r>
            <a:endParaRPr lang="en-US" dirty="0" smtClean="0"/>
          </a:p>
          <a:p>
            <a:r>
              <a:rPr lang="ru-RU" dirty="0" smtClean="0"/>
              <a:t>После 30-го сеанса ЭКФ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2483</TotalTime>
  <Words>603</Words>
  <Application>Microsoft Office PowerPoint</Application>
  <PresentationFormat>Произвольный</PresentationFormat>
  <Paragraphs>31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Default Design</vt:lpstr>
      <vt:lpstr>Презентация PowerPoint</vt:lpstr>
    </vt:vector>
  </TitlesOfParts>
  <Company>Graphicsland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research poster template</dc:title>
  <dc:subject>How To Make A Scientific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Малова Мария Дмитриевна</cp:lastModifiedBy>
  <cp:revision>174</cp:revision>
  <dcterms:created xsi:type="dcterms:W3CDTF">2004-07-27T20:30:49Z</dcterms:created>
  <dcterms:modified xsi:type="dcterms:W3CDTF">2024-11-20T13:25:33Z</dcterms:modified>
  <cp:category>research posters template</cp:category>
</cp:coreProperties>
</file>