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ru-RU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70AD47"/>
          </p15:clr>
        </p15:guide>
        <p15:guide id="6" orient="horz" pos="845" userDrawn="1">
          <p15:clr>
            <a:srgbClr val="A4A3A4"/>
          </p15:clr>
        </p15:guide>
        <p15:guide id="9" pos="2525" userDrawn="1">
          <p15:clr>
            <a:srgbClr val="70AD47"/>
          </p15:clr>
        </p15:guide>
        <p15:guide id="10" orient="horz" pos="2115" userDrawn="1">
          <p15:clr>
            <a:srgbClr val="A4A3A4"/>
          </p15:clr>
        </p15:guide>
        <p15:guide id="11" orient="horz" pos="119" userDrawn="1">
          <p15:clr>
            <a:srgbClr val="A4A3A4"/>
          </p15:clr>
        </p15:guide>
        <p15:guide id="12" orient="horz" pos="4201" userDrawn="1">
          <p15:clr>
            <a:srgbClr val="A4A3A4"/>
          </p15:clr>
        </p15:guide>
        <p15:guide id="13" pos="2615" userDrawn="1">
          <p15:clr>
            <a:srgbClr val="A4A3A4"/>
          </p15:clr>
        </p15:guide>
        <p15:guide id="14" pos="7525" userDrawn="1">
          <p15:clr>
            <a:srgbClr val="A4A3A4"/>
          </p15:clr>
        </p15:guide>
        <p15:guide id="15" pos="155" userDrawn="1">
          <p15:clr>
            <a:srgbClr val="A4A3A4"/>
          </p15:clr>
        </p15:guide>
        <p15:guide id="17" pos="5013" userDrawn="1">
          <p15:clr>
            <a:srgbClr val="70AD47"/>
          </p15:clr>
        </p15:guide>
        <p15:guide id="18" pos="5110" userDrawn="1">
          <p15:clr>
            <a:srgbClr val="70AD47"/>
          </p15:clr>
        </p15:guide>
        <p15:guide id="19" orient="horz" pos="981" userDrawn="1">
          <p15:clr>
            <a:srgbClr val="A4A3A4"/>
          </p15:clr>
        </p15:guide>
        <p15:guide id="20" orient="horz" pos="2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099"/>
    <a:srgbClr val="25C7D9"/>
    <a:srgbClr val="F35C69"/>
    <a:srgbClr val="000000"/>
    <a:srgbClr val="DF2227"/>
    <a:srgbClr val="20BBE3"/>
    <a:srgbClr val="078098"/>
    <a:srgbClr val="4C76AA"/>
    <a:srgbClr val="E02126"/>
    <a:srgbClr val="E6E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351"/>
    <p:restoredTop sz="94657"/>
  </p:normalViewPr>
  <p:slideViewPr>
    <p:cSldViewPr>
      <p:cViewPr varScale="1">
        <p:scale>
          <a:sx n="116" d="100"/>
          <a:sy n="116" d="100"/>
        </p:scale>
        <p:origin x="1056" y="108"/>
      </p:cViewPr>
      <p:guideLst>
        <p:guide pos="3840"/>
        <p:guide orient="horz" pos="845"/>
        <p:guide pos="2525"/>
        <p:guide orient="horz" pos="2115"/>
        <p:guide orient="horz" pos="119"/>
        <p:guide orient="horz" pos="4201"/>
        <p:guide pos="2615"/>
        <p:guide pos="7525"/>
        <p:guide pos="155"/>
        <p:guide pos="5013"/>
        <p:guide pos="5110"/>
        <p:guide orient="horz" pos="981"/>
        <p:guide orient="horz" pos="2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900" dirty="0" smtClean="0"/>
              <a:t>Нежелательные явления,</a:t>
            </a:r>
            <a:r>
              <a:rPr lang="ru-RU" sz="900" baseline="0" dirty="0" smtClean="0"/>
              <a:t> </a:t>
            </a:r>
            <a:r>
              <a:rPr lang="ru-RU" sz="900" baseline="0" dirty="0" err="1" smtClean="0"/>
              <a:t>развившиеся</a:t>
            </a:r>
            <a:r>
              <a:rPr lang="ru-RU" sz="900" baseline="0" dirty="0" smtClean="0"/>
              <a:t> в ходе терапии</a:t>
            </a:r>
            <a:endParaRPr lang="ru-RU" sz="9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4,5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прогрессия заболевания </c:v>
                </c:pt>
                <c:pt idx="1">
                  <c:v>нейротоксичность</c:v>
                </c:pt>
                <c:pt idx="2">
                  <c:v>гипертермия</c:v>
                </c:pt>
                <c:pt idx="3">
                  <c:v>инфекционные осложнения</c:v>
                </c:pt>
                <c:pt idx="4">
                  <c:v>кожные высыпания</c:v>
                </c:pt>
                <c:pt idx="5">
                  <c:v>нет осложнений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0.00%">
                  <c:v>4.5</c:v>
                </c:pt>
                <c:pt idx="1">
                  <c:v>18.2</c:v>
                </c:pt>
                <c:pt idx="2">
                  <c:v>59.1</c:v>
                </c:pt>
                <c:pt idx="3">
                  <c:v>9.1</c:v>
                </c:pt>
                <c:pt idx="4">
                  <c:v>4.5</c:v>
                </c:pt>
                <c:pt idx="5">
                  <c:v>4.5999999999999996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прогрессия заболевания </c:v>
                </c:pt>
                <c:pt idx="1">
                  <c:v>нейротоксичность</c:v>
                </c:pt>
                <c:pt idx="2">
                  <c:v>гипертермия</c:v>
                </c:pt>
                <c:pt idx="3">
                  <c:v>инфекционные осложнения</c:v>
                </c:pt>
                <c:pt idx="4">
                  <c:v>кожные высыпания</c:v>
                </c:pt>
                <c:pt idx="5">
                  <c:v>нет осложнений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прогрессия заболевания </c:v>
                </c:pt>
                <c:pt idx="1">
                  <c:v>нейротоксичность</c:v>
                </c:pt>
                <c:pt idx="2">
                  <c:v>гипертермия</c:v>
                </c:pt>
                <c:pt idx="3">
                  <c:v>инфекционные осложнения</c:v>
                </c:pt>
                <c:pt idx="4">
                  <c:v>кожные высыпания</c:v>
                </c:pt>
                <c:pt idx="5">
                  <c:v>нет осложнений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прогрессия заболевания </c:v>
                </c:pt>
                <c:pt idx="1">
                  <c:v>нейротоксичность</c:v>
                </c:pt>
                <c:pt idx="2">
                  <c:v>гипертермия</c:v>
                </c:pt>
                <c:pt idx="3">
                  <c:v>инфекционные осложнения</c:v>
                </c:pt>
                <c:pt idx="4">
                  <c:v>кожные высыпания</c:v>
                </c:pt>
                <c:pt idx="5">
                  <c:v>нет осложнений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прогрессия заболевания </c:v>
                </c:pt>
                <c:pt idx="1">
                  <c:v>нейротоксичность</c:v>
                </c:pt>
                <c:pt idx="2">
                  <c:v>гипертермия</c:v>
                </c:pt>
                <c:pt idx="3">
                  <c:v>инфекционные осложнения</c:v>
                </c:pt>
                <c:pt idx="4">
                  <c:v>кожные высыпания</c:v>
                </c:pt>
                <c:pt idx="5">
                  <c:v>нет осложнений</c:v>
                </c:pt>
              </c:strCache>
            </c:strRef>
          </c:cat>
          <c:val>
            <c:numRef>
              <c:f>Лист1!$F$2:$F$7</c:f>
              <c:numCache>
                <c:formatCode>General</c:formatCode>
                <c:ptCount val="6"/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BB5AF-1C81-924D-AD0F-F2E375D2430C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2354B-E7A9-5043-AEEC-20B98C8DF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124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42354B-E7A9-5043-AEEC-20B98C8DFB3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971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433" y="2372884"/>
            <a:ext cx="11523134" cy="1056117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433" y="3621023"/>
            <a:ext cx="11523134" cy="1056117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0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1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1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1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55713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50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433" y="357718"/>
            <a:ext cx="11523134" cy="867307"/>
          </a:xfrm>
          <a:prstGeom prst="rect">
            <a:avLst/>
          </a:prstGeom>
        </p:spPr>
        <p:txBody>
          <a:bodyPr vert="horz" lIns="107287" tIns="53643" rIns="107287" bIns="53643" rtlCol="0" anchor="ctr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433" y="1478349"/>
            <a:ext cx="11523134" cy="4165747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8160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1320483" rtl="0" eaLnBrk="1" latinLnBrk="0" hangingPunct="1">
        <a:spcBef>
          <a:spcPct val="0"/>
        </a:spcBef>
        <a:buNone/>
        <a:defRPr sz="57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20483" rtl="0" eaLnBrk="1" latinLnBrk="0" hangingPunct="1">
        <a:spcBef>
          <a:spcPct val="20000"/>
        </a:spcBef>
        <a:buFont typeface="Arial" panose="020B0604020202020204" pitchFamily="34" charset="0"/>
        <a:buNone/>
        <a:defRPr sz="2831" kern="1200">
          <a:solidFill>
            <a:schemeClr val="tx1"/>
          </a:solidFill>
          <a:latin typeface="+mn-lt"/>
          <a:ea typeface="+mn-ea"/>
          <a:cs typeface="+mn-cs"/>
        </a:defRPr>
      </a:lvl1pPr>
      <a:lvl2pPr marL="1072892" indent="-41265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2pPr>
      <a:lvl3pPr marL="1650604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3pPr>
      <a:lvl4pPr marL="2310845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4pPr>
      <a:lvl5pPr marL="2971086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»"/>
        <a:defRPr sz="2831" kern="1200">
          <a:solidFill>
            <a:schemeClr val="tx1"/>
          </a:solidFill>
          <a:latin typeface="+mn-lt"/>
          <a:ea typeface="+mn-ea"/>
          <a:cs typeface="+mn-cs"/>
        </a:defRPr>
      </a:lvl5pPr>
      <a:lvl6pPr marL="3631328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6pPr>
      <a:lvl7pPr marL="4291569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7pPr>
      <a:lvl8pPr marL="4951811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8pPr>
      <a:lvl9pPr marL="5612052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60242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320483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3pPr>
      <a:lvl4pPr marL="1980724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4pPr>
      <a:lvl5pPr marL="2640966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5pPr>
      <a:lvl6pPr marL="3301207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6pPr>
      <a:lvl7pPr marL="3961449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7pPr>
      <a:lvl8pPr marL="462169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8pPr>
      <a:lvl9pPr marL="5281931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yaisan.ahmetzyanova@yandex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4B43523-0896-3784-E223-24517D316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xmlns="" id="{64960031-FB7B-2EF1-59B6-DB29D1FF9EA0}"/>
              </a:ext>
            </a:extLst>
          </p:cNvPr>
          <p:cNvSpPr/>
          <p:nvPr/>
        </p:nvSpPr>
        <p:spPr>
          <a:xfrm>
            <a:off x="8112125" y="3429001"/>
            <a:ext cx="3841433" cy="2088388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</a:rPr>
              <a:t>Применение </a:t>
            </a:r>
            <a:r>
              <a:rPr lang="ru-RU" sz="1200" dirty="0" err="1" smtClean="0">
                <a:solidFill>
                  <a:schemeClr val="tx1"/>
                </a:solidFill>
              </a:rPr>
              <a:t>блинатумомаба</a:t>
            </a:r>
            <a:r>
              <a:rPr lang="ru-RU" sz="1200" dirty="0" smtClean="0">
                <a:solidFill>
                  <a:schemeClr val="tx1"/>
                </a:solidFill>
              </a:rPr>
              <a:t> у детей с рецидивными и рефрактерными формами острого </a:t>
            </a:r>
            <a:r>
              <a:rPr lang="ru-RU" sz="1200" dirty="0" err="1" smtClean="0">
                <a:solidFill>
                  <a:schemeClr val="tx1"/>
                </a:solidFill>
              </a:rPr>
              <a:t>лимфобластного</a:t>
            </a:r>
            <a:r>
              <a:rPr lang="ru-RU" sz="1200" dirty="0" smtClean="0">
                <a:solidFill>
                  <a:schemeClr val="tx1"/>
                </a:solidFill>
              </a:rPr>
              <a:t> лейкоза, токсическими реакциями на стандартную химиотерапию является эффективным и безопасным методом, доступным к использованию в региональных центрах.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3" name="Скругленный прямоугольник 32">
            <a:extLst>
              <a:ext uri="{FF2B5EF4-FFF2-40B4-BE49-F238E27FC236}">
                <a16:creationId xmlns:a16="http://schemas.microsoft.com/office/drawing/2014/main" xmlns="" id="{39B630DA-110B-D379-F659-F2191B949AB8}"/>
              </a:ext>
            </a:extLst>
          </p:cNvPr>
          <p:cNvSpPr/>
          <p:nvPr/>
        </p:nvSpPr>
        <p:spPr>
          <a:xfrm>
            <a:off x="8112125" y="1557339"/>
            <a:ext cx="3829417" cy="1655760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100" dirty="0" smtClean="0">
              <a:solidFill>
                <a:schemeClr val="tx1"/>
              </a:solidFill>
            </a:endParaRPr>
          </a:p>
          <a:p>
            <a:pPr algn="just"/>
            <a:r>
              <a:rPr lang="ru-RU" sz="1100" dirty="0" smtClean="0">
                <a:solidFill>
                  <a:schemeClr val="tx1"/>
                </a:solidFill>
              </a:rPr>
              <a:t>Проведен </a:t>
            </a:r>
            <a:r>
              <a:rPr lang="ru-RU" sz="1100" dirty="0">
                <a:solidFill>
                  <a:schemeClr val="tx1"/>
                </a:solidFill>
              </a:rPr>
              <a:t>ретроспективный анализ медицинской документации пациентов, пролеченных в </a:t>
            </a:r>
            <a:r>
              <a:rPr lang="ru-RU" sz="1100" dirty="0" smtClean="0">
                <a:solidFill>
                  <a:schemeClr val="tx1"/>
                </a:solidFill>
              </a:rPr>
              <a:t>Республике Башкортостан </a:t>
            </a:r>
            <a:r>
              <a:rPr lang="ru-RU" sz="1100" dirty="0">
                <a:solidFill>
                  <a:schemeClr val="tx1"/>
                </a:solidFill>
              </a:rPr>
              <a:t>за период с 2021 года по февраль 2026 года с использованием </a:t>
            </a:r>
            <a:r>
              <a:rPr lang="ru-RU" sz="1100" dirty="0" err="1">
                <a:solidFill>
                  <a:schemeClr val="tx1"/>
                </a:solidFill>
              </a:rPr>
              <a:t>блинатумомаба</a:t>
            </a:r>
            <a:r>
              <a:rPr lang="ru-RU" sz="1100" dirty="0">
                <a:solidFill>
                  <a:schemeClr val="tx1"/>
                </a:solidFill>
              </a:rPr>
              <a:t>. Проведено 27 курсов терапии </a:t>
            </a:r>
            <a:r>
              <a:rPr lang="ru-RU" sz="1100" dirty="0" err="1">
                <a:solidFill>
                  <a:schemeClr val="tx1"/>
                </a:solidFill>
              </a:rPr>
              <a:t>блинатумомабом</a:t>
            </a:r>
            <a:r>
              <a:rPr lang="ru-RU" sz="1100" dirty="0">
                <a:solidFill>
                  <a:schemeClr val="tx1"/>
                </a:solidFill>
              </a:rPr>
              <a:t> у 22 пациентов (13 мальчиков/9 девочек), в возрасте от 1 года до 16 лет, медиана возраста составила 7,9 лет. </a:t>
            </a:r>
          </a:p>
        </p:txBody>
      </p:sp>
      <p:sp>
        <p:nvSpPr>
          <p:cNvPr id="32" name="Скругленный прямоугольник 31">
            <a:extLst>
              <a:ext uri="{FF2B5EF4-FFF2-40B4-BE49-F238E27FC236}">
                <a16:creationId xmlns:a16="http://schemas.microsoft.com/office/drawing/2014/main" xmlns="" id="{804B8F12-A3F1-00A7-E14B-4CEB13457D64}"/>
              </a:ext>
            </a:extLst>
          </p:cNvPr>
          <p:cNvSpPr/>
          <p:nvPr/>
        </p:nvSpPr>
        <p:spPr>
          <a:xfrm>
            <a:off x="4097072" y="1585246"/>
            <a:ext cx="3805791" cy="1655761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dirty="0" smtClean="0">
              <a:solidFill>
                <a:schemeClr val="tx1"/>
              </a:solidFill>
            </a:endParaRPr>
          </a:p>
          <a:p>
            <a:r>
              <a:rPr lang="ru-RU" sz="1100" dirty="0" smtClean="0">
                <a:solidFill>
                  <a:schemeClr val="tx1"/>
                </a:solidFill>
              </a:rPr>
              <a:t>Анализ </a:t>
            </a:r>
            <a:r>
              <a:rPr lang="ru-RU" sz="1100" dirty="0">
                <a:solidFill>
                  <a:schemeClr val="tx1"/>
                </a:solidFill>
              </a:rPr>
              <a:t>эффективности применения </a:t>
            </a:r>
            <a:r>
              <a:rPr lang="ru-RU" sz="1100" dirty="0" err="1">
                <a:solidFill>
                  <a:schemeClr val="tx1"/>
                </a:solidFill>
              </a:rPr>
              <a:t>блинатумомаба</a:t>
            </a:r>
            <a:r>
              <a:rPr lang="ru-RU" sz="1100" dirty="0">
                <a:solidFill>
                  <a:schemeClr val="tx1"/>
                </a:solidFill>
              </a:rPr>
              <a:t> в терапии </a:t>
            </a:r>
            <a:r>
              <a:rPr lang="ru-RU" sz="1100" dirty="0" smtClean="0">
                <a:solidFill>
                  <a:schemeClr val="tx1"/>
                </a:solidFill>
              </a:rPr>
              <a:t>острого </a:t>
            </a:r>
            <a:r>
              <a:rPr lang="ru-RU" sz="1100" dirty="0" err="1" smtClean="0">
                <a:solidFill>
                  <a:schemeClr val="tx1"/>
                </a:solidFill>
              </a:rPr>
              <a:t>лимфобластного</a:t>
            </a:r>
            <a:r>
              <a:rPr lang="ru-RU" sz="1100" dirty="0" smtClean="0">
                <a:solidFill>
                  <a:schemeClr val="tx1"/>
                </a:solidFill>
              </a:rPr>
              <a:t> лейкоза </a:t>
            </a:r>
            <a:r>
              <a:rPr lang="ru-RU" sz="1100" dirty="0">
                <a:solidFill>
                  <a:schemeClr val="tx1"/>
                </a:solidFill>
              </a:rPr>
              <a:t>у пациентов детского </a:t>
            </a:r>
            <a:r>
              <a:rPr lang="ru-RU" sz="1100" dirty="0" smtClean="0">
                <a:solidFill>
                  <a:schemeClr val="tx1"/>
                </a:solidFill>
              </a:rPr>
              <a:t>возраста в </a:t>
            </a:r>
            <a:r>
              <a:rPr lang="ru-RU" sz="1100" dirty="0">
                <a:solidFill>
                  <a:schemeClr val="tx1"/>
                </a:solidFill>
              </a:rPr>
              <a:t>Республике </a:t>
            </a:r>
            <a:r>
              <a:rPr lang="ru-RU" sz="1100" dirty="0" smtClean="0">
                <a:solidFill>
                  <a:schemeClr val="tx1"/>
                </a:solidFill>
              </a:rPr>
              <a:t>Башкортостан.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xmlns="" id="{53DFDE05-FFDE-E277-2C30-F66DC5EC6414}"/>
              </a:ext>
            </a:extLst>
          </p:cNvPr>
          <p:cNvSpPr/>
          <p:nvPr/>
        </p:nvSpPr>
        <p:spPr>
          <a:xfrm>
            <a:off x="246064" y="1557339"/>
            <a:ext cx="3742980" cy="1655762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100" dirty="0" smtClean="0">
              <a:solidFill>
                <a:schemeClr val="tx1"/>
              </a:solidFill>
            </a:endParaRPr>
          </a:p>
          <a:p>
            <a:pPr algn="just"/>
            <a:r>
              <a:rPr lang="ru-RU" sz="1100" dirty="0" smtClean="0">
                <a:solidFill>
                  <a:schemeClr val="tx1"/>
                </a:solidFill>
              </a:rPr>
              <a:t>Применение </a:t>
            </a:r>
            <a:r>
              <a:rPr lang="ru-RU" sz="1100" dirty="0" err="1" smtClean="0">
                <a:solidFill>
                  <a:schemeClr val="tx1"/>
                </a:solidFill>
              </a:rPr>
              <a:t>биспецифического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</a:rPr>
              <a:t>моноклонального</a:t>
            </a:r>
            <a:r>
              <a:rPr lang="ru-RU" sz="1100" dirty="0" smtClean="0">
                <a:solidFill>
                  <a:schemeClr val="tx1"/>
                </a:solidFill>
              </a:rPr>
              <a:t> антитела – </a:t>
            </a:r>
            <a:r>
              <a:rPr lang="ru-RU" sz="1100" dirty="0" err="1" smtClean="0">
                <a:solidFill>
                  <a:schemeClr val="tx1"/>
                </a:solidFill>
              </a:rPr>
              <a:t>блинатумомаба</a:t>
            </a:r>
            <a:r>
              <a:rPr lang="ru-RU" sz="1100" dirty="0" smtClean="0">
                <a:solidFill>
                  <a:schemeClr val="tx1"/>
                </a:solidFill>
              </a:rPr>
              <a:t> в терапии острых </a:t>
            </a:r>
            <a:r>
              <a:rPr lang="ru-RU" sz="1100" dirty="0" err="1" smtClean="0">
                <a:solidFill>
                  <a:schemeClr val="tx1"/>
                </a:solidFill>
              </a:rPr>
              <a:t>лимфобластных</a:t>
            </a:r>
            <a:r>
              <a:rPr lang="ru-RU" sz="1100" dirty="0" smtClean="0">
                <a:solidFill>
                  <a:schemeClr val="tx1"/>
                </a:solidFill>
              </a:rPr>
              <a:t> лейкозов (ОЛЛ) позволяет снизить т</a:t>
            </a:r>
            <a:r>
              <a:rPr lang="ru-RU" sz="1100" dirty="0" smtClean="0">
                <a:solidFill>
                  <a:schemeClr val="tx1"/>
                </a:solidFill>
              </a:rPr>
              <a:t>оксичность </a:t>
            </a:r>
            <a:r>
              <a:rPr lang="ru-RU" sz="1100" dirty="0" smtClean="0">
                <a:solidFill>
                  <a:schemeClr val="tx1"/>
                </a:solidFill>
              </a:rPr>
              <a:t>стандартной </a:t>
            </a:r>
            <a:r>
              <a:rPr lang="ru-RU" sz="1100" dirty="0" smtClean="0">
                <a:solidFill>
                  <a:schemeClr val="tx1"/>
                </a:solidFill>
              </a:rPr>
              <a:t>химиотерапии у пациентов с инфекционными </a:t>
            </a:r>
            <a:r>
              <a:rPr lang="ru-RU" sz="1100" dirty="0" smtClean="0">
                <a:solidFill>
                  <a:schemeClr val="tx1"/>
                </a:solidFill>
              </a:rPr>
              <a:t>осложнениями, аллергическими реакциями, повышает частоту достижения ремиссии при развитии рефрактерных и рецидивирующих форм заболевания. 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xmlns="" id="{56395220-5147-F4F5-796E-B0DABEDB2D6F}"/>
              </a:ext>
            </a:extLst>
          </p:cNvPr>
          <p:cNvSpPr/>
          <p:nvPr/>
        </p:nvSpPr>
        <p:spPr>
          <a:xfrm>
            <a:off x="210242" y="3281484"/>
            <a:ext cx="7722130" cy="3240087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xmlns="" id="{22D2B7DE-F031-8716-A8D6-C1F80201D933}"/>
              </a:ext>
            </a:extLst>
          </p:cNvPr>
          <p:cNvSpPr/>
          <p:nvPr/>
        </p:nvSpPr>
        <p:spPr>
          <a:xfrm>
            <a:off x="8104505" y="5661247"/>
            <a:ext cx="3841433" cy="1007839"/>
          </a:xfrm>
          <a:prstGeom prst="roundRect">
            <a:avLst>
              <a:gd name="adj" fmla="val 8594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xmlns="" id="{1AE77ED5-791E-4508-7B97-C8F3E2DE0F55}"/>
              </a:ext>
            </a:extLst>
          </p:cNvPr>
          <p:cNvSpPr/>
          <p:nvPr/>
        </p:nvSpPr>
        <p:spPr>
          <a:xfrm>
            <a:off x="2270878" y="188912"/>
            <a:ext cx="7641546" cy="1152525"/>
          </a:xfrm>
          <a:prstGeom prst="roundRect">
            <a:avLst>
              <a:gd name="adj" fmla="val 11548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5E91081-42BD-30AE-B6D6-5C75379FE3ED}"/>
              </a:ext>
            </a:extLst>
          </p:cNvPr>
          <p:cNvSpPr/>
          <p:nvPr/>
        </p:nvSpPr>
        <p:spPr>
          <a:xfrm>
            <a:off x="266873" y="6565407"/>
            <a:ext cx="11686686" cy="103681"/>
          </a:xfrm>
          <a:prstGeom prst="rect">
            <a:avLst/>
          </a:prstGeom>
          <a:solidFill>
            <a:srgbClr val="DF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46" tIns="66022" rIns="132046" bIns="66022" rtlCol="0" anchor="ctr"/>
          <a:lstStyle/>
          <a:p>
            <a:pPr algn="ctr"/>
            <a:endParaRPr lang="ru-RU" sz="2585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xmlns="" id="{F77136DE-C123-CB80-3625-49C83A6D0616}"/>
              </a:ext>
            </a:extLst>
          </p:cNvPr>
          <p:cNvSpPr/>
          <p:nvPr/>
        </p:nvSpPr>
        <p:spPr>
          <a:xfrm>
            <a:off x="252774" y="1471160"/>
            <a:ext cx="1862867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Актуальность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7597B98-5C27-A142-801B-3A59EB8E501A}"/>
              </a:ext>
            </a:extLst>
          </p:cNvPr>
          <p:cNvSpPr txBox="1"/>
          <p:nvPr/>
        </p:nvSpPr>
        <p:spPr>
          <a:xfrm>
            <a:off x="8149006" y="5760645"/>
            <a:ext cx="25298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 smtClean="0">
                <a:solidFill>
                  <a:schemeClr val="bg1"/>
                </a:solidFill>
              </a:rPr>
              <a:t>Ахметзянова</a:t>
            </a:r>
            <a:r>
              <a:rPr lang="ru-RU" sz="1200" dirty="0" smtClean="0">
                <a:solidFill>
                  <a:schemeClr val="bg1"/>
                </a:solidFill>
              </a:rPr>
              <a:t> Л.В.</a:t>
            </a:r>
            <a:r>
              <a:rPr lang="ru-RU" sz="1200" dirty="0">
                <a:solidFill>
                  <a:schemeClr val="bg1"/>
                </a:solidFill>
              </a:rPr>
              <a:t/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en-US" sz="1200" dirty="0" smtClean="0">
                <a:solidFill>
                  <a:schemeClr val="bg1"/>
                </a:solidFill>
                <a:hlinkClick r:id="rId3"/>
              </a:rPr>
              <a:t>lyaisan.ahmetzyanova@yandex.ru</a:t>
            </a:r>
            <a:endParaRPr lang="en-US" sz="1200" dirty="0">
              <a:solidFill>
                <a:schemeClr val="bg1"/>
              </a:solidFill>
            </a:endParaRPr>
          </a:p>
          <a:p>
            <a:r>
              <a:rPr lang="ru-RU" sz="1200" dirty="0" smtClean="0">
                <a:solidFill>
                  <a:schemeClr val="bg1"/>
                </a:solidFill>
              </a:rPr>
              <a:t>Тел. 89279608283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3C2AE1E-1F68-F8C5-A68E-E3F5DF9AB99E}"/>
              </a:ext>
            </a:extLst>
          </p:cNvPr>
          <p:cNvSpPr txBox="1"/>
          <p:nvPr/>
        </p:nvSpPr>
        <p:spPr>
          <a:xfrm>
            <a:off x="2392170" y="303509"/>
            <a:ext cx="7369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ОПЫТ ПРИМЕНЕНИЯ </a:t>
            </a:r>
            <a:r>
              <a:rPr lang="ru-RU" sz="1200" dirty="0" smtClean="0">
                <a:solidFill>
                  <a:schemeClr val="bg1"/>
                </a:solidFill>
              </a:rPr>
              <a:t>БЛИНАТУМОМАБА </a:t>
            </a:r>
            <a:r>
              <a:rPr lang="ru-RU" sz="1200" dirty="0" smtClean="0">
                <a:solidFill>
                  <a:schemeClr val="bg1"/>
                </a:solidFill>
              </a:rPr>
              <a:t>В ТЕРАПИИ ОСТРОГО ЛИМФОБЛАСТНОГО ЛЕЙКОЗА У ДЕТЕЙ В РЕСПУБЛИКЕ БАШКОРТОСТАН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0D6E01B8-C517-FB6B-4DA3-2F707D5CB142}"/>
              </a:ext>
            </a:extLst>
          </p:cNvPr>
          <p:cNvSpPr txBox="1"/>
          <p:nvPr/>
        </p:nvSpPr>
        <p:spPr>
          <a:xfrm>
            <a:off x="2347853" y="699655"/>
            <a:ext cx="73042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50" dirty="0" err="1" smtClean="0">
                <a:solidFill>
                  <a:schemeClr val="bg1"/>
                </a:solidFill>
              </a:rPr>
              <a:t>Ахметзянова</a:t>
            </a:r>
            <a:r>
              <a:rPr lang="ru-RU" sz="1050" dirty="0" smtClean="0">
                <a:solidFill>
                  <a:schemeClr val="bg1"/>
                </a:solidFill>
              </a:rPr>
              <a:t> Л.В., </a:t>
            </a:r>
            <a:r>
              <a:rPr lang="ru-RU" sz="1050" dirty="0" err="1" smtClean="0">
                <a:solidFill>
                  <a:schemeClr val="bg1"/>
                </a:solidFill>
              </a:rPr>
              <a:t>Якупова</a:t>
            </a:r>
            <a:r>
              <a:rPr lang="ru-RU" sz="1050" dirty="0" smtClean="0">
                <a:solidFill>
                  <a:schemeClr val="bg1"/>
                </a:solidFill>
              </a:rPr>
              <a:t> Э.В., </a:t>
            </a:r>
            <a:r>
              <a:rPr lang="ru-RU" sz="1050" dirty="0" err="1" smtClean="0">
                <a:solidFill>
                  <a:schemeClr val="bg1"/>
                </a:solidFill>
              </a:rPr>
              <a:t>Амирова</a:t>
            </a:r>
            <a:r>
              <a:rPr lang="ru-RU" sz="1050" dirty="0" smtClean="0">
                <a:solidFill>
                  <a:schemeClr val="bg1"/>
                </a:solidFill>
              </a:rPr>
              <a:t> Э.Ф., </a:t>
            </a:r>
            <a:r>
              <a:rPr lang="ru-RU" sz="1050" dirty="0">
                <a:solidFill>
                  <a:schemeClr val="bg1"/>
                </a:solidFill>
              </a:rPr>
              <a:t>Махонина А.И</a:t>
            </a:r>
            <a:r>
              <a:rPr lang="ru-RU" sz="1050" dirty="0" smtClean="0">
                <a:solidFill>
                  <a:schemeClr val="bg1"/>
                </a:solidFill>
              </a:rPr>
              <a:t>., </a:t>
            </a:r>
            <a:r>
              <a:rPr lang="ru-RU" sz="1050" dirty="0" err="1" smtClean="0">
                <a:solidFill>
                  <a:schemeClr val="bg1"/>
                </a:solidFill>
              </a:rPr>
              <a:t>Байрамгулов</a:t>
            </a:r>
            <a:r>
              <a:rPr lang="ru-RU" sz="1050" dirty="0" smtClean="0">
                <a:solidFill>
                  <a:schemeClr val="bg1"/>
                </a:solidFill>
              </a:rPr>
              <a:t> Р.Р., Ефимова В.В., </a:t>
            </a:r>
            <a:r>
              <a:rPr lang="ru-RU" sz="1050" dirty="0" err="1" smtClean="0">
                <a:solidFill>
                  <a:schemeClr val="bg1"/>
                </a:solidFill>
              </a:rPr>
              <a:t>Олейникова</a:t>
            </a:r>
            <a:r>
              <a:rPr lang="ru-RU" sz="1050" dirty="0" smtClean="0">
                <a:solidFill>
                  <a:schemeClr val="bg1"/>
                </a:solidFill>
              </a:rPr>
              <a:t> Ю.Д., </a:t>
            </a:r>
            <a:r>
              <a:rPr lang="ru-RU" sz="1050" dirty="0" err="1" smtClean="0">
                <a:solidFill>
                  <a:schemeClr val="bg1"/>
                </a:solidFill>
              </a:rPr>
              <a:t>Бакиева</a:t>
            </a:r>
            <a:r>
              <a:rPr lang="ru-RU" sz="1050" dirty="0" smtClean="0">
                <a:solidFill>
                  <a:schemeClr val="bg1"/>
                </a:solidFill>
              </a:rPr>
              <a:t> А.А. </a:t>
            </a:r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C6E8F0C-DB83-DE0C-D0EC-E0B696CD09A6}"/>
              </a:ext>
            </a:extLst>
          </p:cNvPr>
          <p:cNvSpPr txBox="1"/>
          <p:nvPr/>
        </p:nvSpPr>
        <p:spPr>
          <a:xfrm>
            <a:off x="2252175" y="1048252"/>
            <a:ext cx="76722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>
                <a:solidFill>
                  <a:schemeClr val="bg1"/>
                </a:solidFill>
              </a:rPr>
              <a:t>Государственное бюджетное учреждение здравоохранения «Республиканская детская клиническая больница», </a:t>
            </a:r>
            <a:r>
              <a:rPr lang="ru-RU" sz="1050" dirty="0" smtClean="0">
                <a:solidFill>
                  <a:schemeClr val="bg1"/>
                </a:solidFill>
              </a:rPr>
              <a:t>г. Уфа</a:t>
            </a:r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92983A6-B487-690B-A8E3-45229D0C7806}"/>
              </a:ext>
            </a:extLst>
          </p:cNvPr>
          <p:cNvSpPr/>
          <p:nvPr/>
        </p:nvSpPr>
        <p:spPr>
          <a:xfrm>
            <a:off x="9912424" y="101291"/>
            <a:ext cx="2012704" cy="1152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23" dirty="0">
                <a:solidFill>
                  <a:schemeClr val="tx1"/>
                </a:solidFill>
              </a:rPr>
              <a:t>лого</a:t>
            </a:r>
            <a:br>
              <a:rPr lang="ru-RU" sz="1723" dirty="0">
                <a:solidFill>
                  <a:schemeClr val="tx1"/>
                </a:solidFill>
              </a:rPr>
            </a:br>
            <a:r>
              <a:rPr lang="ru-RU" sz="1723" dirty="0">
                <a:solidFill>
                  <a:schemeClr val="tx1"/>
                </a:solidFill>
              </a:rPr>
              <a:t>учреждения</a:t>
            </a: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xmlns="" id="{DD523B77-A064-49B9-24CA-8AB05DB4C1DD}"/>
              </a:ext>
            </a:extLst>
          </p:cNvPr>
          <p:cNvSpPr/>
          <p:nvPr/>
        </p:nvSpPr>
        <p:spPr>
          <a:xfrm>
            <a:off x="4158836" y="1476537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Цели и задачи</a:t>
            </a: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xmlns="" id="{9DDF0B92-A15D-88CB-2838-8CCDCC492947}"/>
              </a:ext>
            </a:extLst>
          </p:cNvPr>
          <p:cNvSpPr/>
          <p:nvPr/>
        </p:nvSpPr>
        <p:spPr>
          <a:xfrm>
            <a:off x="8123732" y="1482281"/>
            <a:ext cx="2415762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Материалы и методы</a:t>
            </a: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xmlns="" id="{46E7AAE7-D04B-CB1A-ED4E-4FE33A9D12F3}"/>
              </a:ext>
            </a:extLst>
          </p:cNvPr>
          <p:cNvSpPr/>
          <p:nvPr/>
        </p:nvSpPr>
        <p:spPr>
          <a:xfrm>
            <a:off x="250841" y="3361644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Результаты</a:t>
            </a: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D2D5046B-04B2-AC28-484A-AA2644A192AF}"/>
              </a:ext>
            </a:extLst>
          </p:cNvPr>
          <p:cNvSpPr/>
          <p:nvPr/>
        </p:nvSpPr>
        <p:spPr>
          <a:xfrm>
            <a:off x="8112224" y="3356992"/>
            <a:ext cx="240586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Выводы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1CD11BB-4424-3B04-9F45-477B771E0B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3" t="21290" r="11883" b="23634"/>
          <a:stretch>
            <a:fillRect/>
          </a:stretch>
        </p:blipFill>
        <p:spPr>
          <a:xfrm>
            <a:off x="266872" y="188913"/>
            <a:ext cx="1853426" cy="100021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15949" y="147911"/>
            <a:ext cx="1596676" cy="1323249"/>
          </a:xfrm>
          <a:prstGeom prst="rect">
            <a:avLst/>
          </a:prstGeom>
        </p:spPr>
      </p:pic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879634504"/>
              </p:ext>
            </p:extLst>
          </p:nvPr>
        </p:nvGraphicFramePr>
        <p:xfrm>
          <a:off x="405268" y="3879034"/>
          <a:ext cx="2738403" cy="2110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3719736" y="3682350"/>
            <a:ext cx="403244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100" dirty="0">
                <a:solidFill>
                  <a:prstClr val="black"/>
                </a:solidFill>
              </a:rPr>
              <a:t>В результате терапии МОБ-негативная ремиссия определялась у 20 пациентов (90,9%). В 2 случаях терапия </a:t>
            </a:r>
            <a:r>
              <a:rPr lang="ru-RU" sz="1100" dirty="0" err="1">
                <a:solidFill>
                  <a:prstClr val="black"/>
                </a:solidFill>
              </a:rPr>
              <a:t>блинатумомабом</a:t>
            </a:r>
            <a:r>
              <a:rPr lang="ru-RU" sz="1100" dirty="0">
                <a:solidFill>
                  <a:prstClr val="black"/>
                </a:solidFill>
              </a:rPr>
              <a:t> была прекращена: прогрессия заболевания на 14 день терапии – 1 (4,5%), </a:t>
            </a:r>
            <a:r>
              <a:rPr lang="ru-RU" sz="1100" dirty="0" err="1">
                <a:solidFill>
                  <a:prstClr val="black"/>
                </a:solidFill>
              </a:rPr>
              <a:t>нейротоксичность</a:t>
            </a:r>
            <a:r>
              <a:rPr lang="ru-RU" sz="1100" dirty="0">
                <a:solidFill>
                  <a:prstClr val="black"/>
                </a:solidFill>
              </a:rPr>
              <a:t> 4 степени – 1 (4,5%). Нежелательные явления, </a:t>
            </a:r>
            <a:r>
              <a:rPr lang="ru-RU" sz="1100" dirty="0" err="1">
                <a:solidFill>
                  <a:prstClr val="black"/>
                </a:solidFill>
              </a:rPr>
              <a:t>развившиеся</a:t>
            </a:r>
            <a:r>
              <a:rPr lang="ru-RU" sz="1100" dirty="0">
                <a:solidFill>
                  <a:prstClr val="black"/>
                </a:solidFill>
              </a:rPr>
              <a:t> в ходе терапии, не требовавшие ее прерывания: повышение температуры тела - 13 (59,1%), </a:t>
            </a:r>
            <a:r>
              <a:rPr lang="ru-RU" sz="1100" dirty="0" err="1">
                <a:solidFill>
                  <a:prstClr val="black"/>
                </a:solidFill>
              </a:rPr>
              <a:t>нейротоксичность</a:t>
            </a:r>
            <a:r>
              <a:rPr lang="ru-RU" sz="1100" dirty="0">
                <a:solidFill>
                  <a:prstClr val="black"/>
                </a:solidFill>
              </a:rPr>
              <a:t> 3 степени (судороги, тремор) - 3 (13,6%), инфекционный эпизод - 2 (9,1%), кожные высыпания - 1 (4,5%). Наиболее частым осложнением (22 пациента - 100%), возникающим на фоне терапии </a:t>
            </a:r>
            <a:r>
              <a:rPr lang="ru-RU" sz="1100" dirty="0" err="1">
                <a:solidFill>
                  <a:prstClr val="black"/>
                </a:solidFill>
              </a:rPr>
              <a:t>блинатумомабом</a:t>
            </a:r>
            <a:r>
              <a:rPr lang="ru-RU" sz="1100" dirty="0">
                <a:solidFill>
                  <a:prstClr val="black"/>
                </a:solidFill>
              </a:rPr>
              <a:t>, являлось снижение уровня иммуноглобулинов. Данное осложнение купировалось применением внутривенных иммуноглобулинов и не требовало отмены специфической терапии.</a:t>
            </a:r>
          </a:p>
        </p:txBody>
      </p:sp>
    </p:spTree>
    <p:extLst>
      <p:ext uri="{BB962C8B-B14F-4D97-AF65-F5344CB8AC3E}">
        <p14:creationId xmlns:p14="http://schemas.microsoft.com/office/powerpoint/2010/main" val="93151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332</Words>
  <Application>Microsoft Office PowerPoint</Application>
  <PresentationFormat>Широкоэкранный</PresentationFormat>
  <Paragraphs>22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Aptos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gema-ord-3</cp:lastModifiedBy>
  <cp:revision>51</cp:revision>
  <dcterms:created xsi:type="dcterms:W3CDTF">2020-12-01T10:14:34Z</dcterms:created>
  <dcterms:modified xsi:type="dcterms:W3CDTF">2026-04-19T14:41:08Z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2025-10-30T09:53:48Z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2c42616a-6f5c-4753-9c95-e0f8bae01c57</vt:lpwstr>
  </property>
  <property fmtid="{D5CDD505-2E9C-101B-9397-08002B2CF9AE}" pid="7" name="MSIP_Label_defa4170-0d19-0005-0004-bc88714345d2_ActionId">
    <vt:lpwstr>28ad71e1-9997-471b-a436-32f30cae0f7f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</Properties>
</file>