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70AD47"/>
          </p15:clr>
        </p15:guide>
        <p15:guide id="5" pos="5600" userDrawn="1">
          <p15:clr>
            <a:srgbClr val="70AD47"/>
          </p15:clr>
        </p15:guide>
        <p15:guide id="6" orient="horz" pos="1620">
          <p15:clr>
            <a:srgbClr val="A4A3A4"/>
          </p15:clr>
        </p15:guide>
        <p15:guide id="7" orient="horz" pos="169" userDrawn="1">
          <p15:clr>
            <a:srgbClr val="A4A3A4"/>
          </p15:clr>
        </p15:guide>
        <p15:guide id="8" orient="horz" pos="3072" userDrawn="1">
          <p15:clr>
            <a:srgbClr val="A4A3A4"/>
          </p15:clr>
        </p15:guide>
        <p15:guide id="9" pos="158" userDrawn="1">
          <p15:clr>
            <a:srgbClr val="70AD47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E02126"/>
    <a:srgbClr val="4C76AA"/>
    <a:srgbClr val="078098"/>
    <a:srgbClr val="DF2227"/>
    <a:srgbClr val="E6EFC0"/>
    <a:srgbClr val="008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4657"/>
  </p:normalViewPr>
  <p:slideViewPr>
    <p:cSldViewPr>
      <p:cViewPr varScale="1">
        <p:scale>
          <a:sx n="130" d="100"/>
          <a:sy n="130" d="100"/>
        </p:scale>
        <p:origin x="1216" y="184"/>
      </p:cViewPr>
      <p:guideLst>
        <p:guide pos="2880"/>
        <p:guide pos="5600"/>
        <p:guide orient="horz" pos="1620"/>
        <p:guide orient="horz" pos="169"/>
        <p:guide orient="horz" pos="3072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825" y="1779662"/>
            <a:ext cx="8642350" cy="7920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2715766"/>
            <a:ext cx="8642350" cy="7920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68288"/>
            <a:ext cx="8642350" cy="6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108761"/>
            <a:ext cx="8642350" cy="3124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621471" y="4594622"/>
            <a:ext cx="2271704" cy="2821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3D00E-034E-403B-8579-0A50364AD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4948014"/>
            <a:ext cx="9144000" cy="72008"/>
          </a:xfrm>
          <a:prstGeom prst="rect">
            <a:avLst/>
          </a:prstGeom>
          <a:solidFill>
            <a:srgbClr val="078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4876006"/>
            <a:ext cx="9144000" cy="72008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A47D95A-A846-EC83-21D5-B15551166D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7" b="9105"/>
          <a:stretch>
            <a:fillRect/>
          </a:stretch>
        </p:blipFill>
        <p:spPr>
          <a:xfrm>
            <a:off x="107504" y="4433554"/>
            <a:ext cx="5760640" cy="42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orient="horz" pos="3072" userDrawn="1">
          <p15:clr>
            <a:srgbClr val="F26B43"/>
          </p15:clr>
        </p15:guide>
        <p15:guide id="4" pos="5602" userDrawn="1">
          <p15:clr>
            <a:srgbClr val="F26B43"/>
          </p15:clr>
        </p15:guide>
        <p15:guide id="5" orient="horz" pos="169" userDrawn="1">
          <p15:clr>
            <a:srgbClr val="F26B43"/>
          </p15:clr>
        </p15:guide>
        <p15:guide id="6" pos="158" userDrawn="1">
          <p15:clr>
            <a:srgbClr val="F26B43"/>
          </p15:clr>
        </p15:guide>
        <p15:guide id="7" orient="horz" pos="5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05A4C-3028-FB63-C730-43839E96EA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63F5AB-3E93-685D-9552-6AB04225AD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57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3B3ACA-9F87-4551-4A94-F8DE35C60045}"/>
              </a:ext>
            </a:extLst>
          </p:cNvPr>
          <p:cNvSpPr txBox="1"/>
          <p:nvPr/>
        </p:nvSpPr>
        <p:spPr>
          <a:xfrm>
            <a:off x="250825" y="268288"/>
            <a:ext cx="4321175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/>
              <a:t>Выравнивание текста по </a:t>
            </a:r>
            <a:r>
              <a:rPr lang="ru-RU" sz="1400" b="1" u="sng" dirty="0">
                <a:solidFill>
                  <a:srgbClr val="E02126"/>
                </a:solidFill>
              </a:rPr>
              <a:t>левому</a:t>
            </a:r>
            <a:r>
              <a:rPr lang="ru-RU" sz="1400" dirty="0"/>
              <a:t> краю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Располагайте заголовки и тексты на всех слайдах </a:t>
            </a:r>
            <a:br>
              <a:rPr lang="ru-RU" sz="1400" dirty="0"/>
            </a:br>
            <a:r>
              <a:rPr lang="ru-RU" sz="1400" dirty="0"/>
              <a:t>в </a:t>
            </a:r>
            <a:r>
              <a:rPr lang="ru-RU" sz="1400" b="1" u="sng" dirty="0">
                <a:solidFill>
                  <a:srgbClr val="E02126"/>
                </a:solidFill>
              </a:rPr>
              <a:t>одной и той же точке </a:t>
            </a:r>
            <a:r>
              <a:rPr lang="ru-RU" sz="1400" dirty="0"/>
              <a:t>(</a:t>
            </a:r>
            <a:r>
              <a:rPr lang="ru-RU" sz="1400" b="1" dirty="0"/>
              <a:t>иначе в кадре они будут прыгать  при перелистывании слайдов)</a:t>
            </a:r>
          </a:p>
          <a:p>
            <a:pPr>
              <a:buClr>
                <a:schemeClr val="accent1"/>
              </a:buClr>
            </a:pPr>
            <a:br>
              <a:rPr lang="ru-RU" sz="1400" dirty="0"/>
            </a:br>
            <a:r>
              <a:rPr lang="ru-RU" sz="1400" dirty="0"/>
              <a:t>Заголовки – </a:t>
            </a:r>
            <a:r>
              <a:rPr lang="ru-RU" sz="1400" b="1" dirty="0">
                <a:solidFill>
                  <a:srgbClr val="048099"/>
                </a:solidFill>
              </a:rPr>
              <a:t>синий</a:t>
            </a:r>
            <a:r>
              <a:rPr lang="ru-RU" sz="1400" dirty="0">
                <a:solidFill>
                  <a:srgbClr val="048099"/>
                </a:solidFill>
              </a:rPr>
              <a:t>, </a:t>
            </a:r>
            <a:r>
              <a:rPr lang="ru-RU" sz="1400" dirty="0"/>
              <a:t>текст – </a:t>
            </a:r>
            <a:r>
              <a:rPr lang="ru-RU" sz="1400" b="1" dirty="0"/>
              <a:t>черный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Размер шрифта – крупный.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b="1" dirty="0">
                <a:solidFill>
                  <a:srgbClr val="048099"/>
                </a:solidFill>
                <a:latin typeface="+mj-lt"/>
                <a:ea typeface="+mj-ea"/>
                <a:cs typeface="+mj-cs"/>
              </a:rPr>
              <a:t>Заголовок</a:t>
            </a:r>
            <a:r>
              <a:rPr lang="ru-RU" sz="1400" dirty="0"/>
              <a:t> – 32, </a:t>
            </a:r>
            <a:br>
              <a:rPr lang="ru-RU" sz="1400" dirty="0"/>
            </a:br>
            <a:r>
              <a:rPr lang="ru-RU" sz="1400" dirty="0"/>
              <a:t>	текст – по умолчанию 24 </a:t>
            </a:r>
            <a:r>
              <a:rPr lang="ru-RU" sz="1400" dirty="0" err="1"/>
              <a:t>пт</a:t>
            </a:r>
            <a:r>
              <a:rPr lang="ru-RU" sz="1400" dirty="0"/>
              <a:t>, до 18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	</a:t>
            </a:r>
            <a:r>
              <a:rPr lang="ru-RU" sz="1400" b="1" dirty="0"/>
              <a:t>Жирное</a:t>
            </a:r>
            <a:r>
              <a:rPr lang="ru-RU" sz="1400" dirty="0"/>
              <a:t> начертание используем для выделения самого </a:t>
            </a:r>
            <a:r>
              <a:rPr lang="ru-RU" sz="1400" b="1" dirty="0"/>
              <a:t>важного </a:t>
            </a:r>
            <a:r>
              <a:rPr lang="ru-RU" sz="1400" dirty="0"/>
              <a:t>(можно также использовать</a:t>
            </a:r>
            <a:r>
              <a:rPr lang="ru-RU" sz="1400" dirty="0">
                <a:solidFill>
                  <a:srgbClr val="048099"/>
                </a:solidFill>
              </a:rPr>
              <a:t> выделение  </a:t>
            </a:r>
            <a:r>
              <a:rPr lang="ru-RU" sz="1400" dirty="0">
                <a:solidFill>
                  <a:srgbClr val="E02126"/>
                </a:solidFill>
              </a:rPr>
              <a:t>цветом</a:t>
            </a:r>
            <a:r>
              <a:rPr lang="ru-RU" sz="1400" dirty="0"/>
              <a:t>).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i="1" dirty="0"/>
              <a:t>Курсив</a:t>
            </a:r>
            <a:r>
              <a:rPr lang="ru-RU" sz="1400" dirty="0"/>
              <a:t> – для </a:t>
            </a:r>
            <a:r>
              <a:rPr lang="ru-RU" sz="1400" i="1" dirty="0"/>
              <a:t>цитат</a:t>
            </a:r>
            <a:r>
              <a:rPr lang="ru-RU" sz="1400" dirty="0"/>
              <a:t>, </a:t>
            </a:r>
            <a:r>
              <a:rPr lang="ru-RU" sz="1400" i="1" dirty="0"/>
              <a:t>примеров</a:t>
            </a:r>
            <a:r>
              <a:rPr lang="ru-RU" sz="1400" dirty="0"/>
              <a:t> и т.п. </a:t>
            </a:r>
            <a:br>
              <a:rPr lang="ru-RU" sz="1400" dirty="0"/>
            </a:br>
            <a:r>
              <a:rPr lang="ru-RU" sz="1400" dirty="0"/>
              <a:t>	</a:t>
            </a:r>
            <a:r>
              <a:rPr lang="ru-RU" sz="1400" u="sng" strike="sngStrike" dirty="0"/>
              <a:t>Подчеркивание</a:t>
            </a:r>
            <a:r>
              <a:rPr lang="ru-RU" sz="1400" dirty="0"/>
              <a:t> не используем</a:t>
            </a:r>
          </a:p>
          <a:p>
            <a:pPr>
              <a:buClr>
                <a:schemeClr val="accent1"/>
              </a:buClr>
            </a:pPr>
            <a:r>
              <a:rPr lang="ru-RU" sz="1400" dirty="0"/>
              <a:t>Используйте шрифт </a:t>
            </a:r>
            <a:r>
              <a:rPr lang="en-US" sz="1400" b="1" dirty="0"/>
              <a:t>Arial</a:t>
            </a:r>
            <a:r>
              <a:rPr lang="ru-RU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E9AE48-0322-D87A-3E60-8BFE7B8080C5}"/>
              </a:ext>
            </a:extLst>
          </p:cNvPr>
          <p:cNvSpPr txBox="1"/>
          <p:nvPr/>
        </p:nvSpPr>
        <p:spPr>
          <a:xfrm>
            <a:off x="4644008" y="29080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Рекомендуемые цвета</a:t>
            </a:r>
            <a:br>
              <a:rPr lang="ru-RU" sz="1400" dirty="0"/>
            </a:br>
            <a:r>
              <a:rPr lang="ru-RU" sz="1400" dirty="0"/>
              <a:t>(для диаграмм и графиков)</a:t>
            </a:r>
          </a:p>
        </p:txBody>
      </p:sp>
      <p:pic>
        <p:nvPicPr>
          <p:cNvPr id="9" name="Рисунок 8" descr="Изображение выглядит как снимок экрана, Прямоугольник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E1E872A-DA77-FC98-721C-6D5669845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697" y="886305"/>
            <a:ext cx="2912368" cy="6552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F9BCD8-9E82-FA7C-EAAA-CDCF25FDF2B4}"/>
              </a:ext>
            </a:extLst>
          </p:cNvPr>
          <p:cNvSpPr txBox="1"/>
          <p:nvPr/>
        </p:nvSpPr>
        <p:spPr>
          <a:xfrm>
            <a:off x="4644008" y="1613865"/>
            <a:ext cx="42459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/>
              <a:t>Желательно не использовать тени, 3</a:t>
            </a:r>
            <a:r>
              <a:rPr lang="en-US" sz="1400" dirty="0"/>
              <a:t>D </a:t>
            </a:r>
            <a:r>
              <a:rPr lang="ru-RU" sz="1400" dirty="0"/>
              <a:t>– эффект, анимацию, подчеркивание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702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547614-D8A8-B218-A100-67FB756475B7}"/>
              </a:ext>
            </a:extLst>
          </p:cNvPr>
          <p:cNvSpPr txBox="1"/>
          <p:nvPr/>
        </p:nvSpPr>
        <p:spPr>
          <a:xfrm>
            <a:off x="250825" y="300013"/>
            <a:ext cx="4809073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3200" b="1" dirty="0"/>
              <a:t>Заголовок – </a:t>
            </a:r>
            <a:r>
              <a:rPr lang="en-US" sz="3200" b="1" dirty="0"/>
              <a:t>Arial</a:t>
            </a:r>
            <a:r>
              <a:rPr lang="ru-RU" sz="3200" b="1" dirty="0"/>
              <a:t>, 32</a:t>
            </a:r>
            <a:r>
              <a:rPr lang="en-US" sz="3200" b="1" dirty="0"/>
              <a:t> </a:t>
            </a:r>
            <a:r>
              <a:rPr lang="en-US" sz="3200" b="1" dirty="0" err="1"/>
              <a:t>п</a:t>
            </a:r>
            <a:r>
              <a:rPr lang="ru-RU" sz="3200" b="1" dirty="0"/>
              <a:t>т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51AC4-C9C9-3690-F3EA-50C9F0C13FD6}"/>
              </a:ext>
            </a:extLst>
          </p:cNvPr>
          <p:cNvSpPr txBox="1"/>
          <p:nvPr/>
        </p:nvSpPr>
        <p:spPr>
          <a:xfrm>
            <a:off x="250825" y="1121717"/>
            <a:ext cx="20264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2000" dirty="0"/>
              <a:t>текст - </a:t>
            </a:r>
            <a:r>
              <a:rPr lang="en-US" sz="2000" dirty="0"/>
              <a:t>Arial </a:t>
            </a:r>
            <a:r>
              <a:rPr lang="ru-RU" sz="2000" dirty="0"/>
              <a:t>24</a:t>
            </a:r>
            <a:r>
              <a:rPr lang="en-US" sz="2000" dirty="0"/>
              <a:t> </a:t>
            </a:r>
            <a:r>
              <a:rPr lang="en-US" sz="2000" dirty="0" err="1"/>
              <a:t>п</a:t>
            </a:r>
            <a:r>
              <a:rPr lang="ru-RU" sz="2000" dirty="0"/>
              <a:t>т</a:t>
            </a:r>
          </a:p>
        </p:txBody>
      </p:sp>
    </p:spTree>
    <p:extLst>
      <p:ext uri="{BB962C8B-B14F-4D97-AF65-F5344CB8AC3E}">
        <p14:creationId xmlns:p14="http://schemas.microsoft.com/office/powerpoint/2010/main" val="97836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8C454-2094-5374-53A5-CFB1B8966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CF077-B16E-1A37-A907-E5D24FBDE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2389" y="2139702"/>
            <a:ext cx="4321175" cy="576064"/>
          </a:xfrm>
        </p:spPr>
        <p:txBody>
          <a:bodyPr lIns="0" tIns="0" rIns="0" bIns="0"/>
          <a:lstStyle/>
          <a:p>
            <a:r>
              <a:rPr lang="ru-RU" sz="2000" b="1" dirty="0">
                <a:solidFill>
                  <a:srgbClr val="048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51FA07-7F3A-0B14-5ED4-4522C6DA3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200" y="931262"/>
            <a:ext cx="4235758" cy="432048"/>
          </a:xfrm>
        </p:spPr>
        <p:txBody>
          <a:bodyPr lIns="0" tIns="0" rIns="0" bIns="0"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сотрудничества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2394622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138</Words>
  <Application>Microsoft Macintosh PowerPoint</Application>
  <PresentationFormat>Экран (16:9)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Arial</vt:lpstr>
      <vt:lpstr>Тема Office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Светлана Коган</cp:lastModifiedBy>
  <cp:revision>27</cp:revision>
  <dcterms:created xsi:type="dcterms:W3CDTF">2020-12-01T10:14:34Z</dcterms:created>
  <dcterms:modified xsi:type="dcterms:W3CDTF">2026-03-20T08:13:34Z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